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256" r:id="rId2"/>
    <p:sldId id="257" r:id="rId3"/>
    <p:sldId id="384" r:id="rId4"/>
    <p:sldId id="258" r:id="rId5"/>
    <p:sldId id="417" r:id="rId6"/>
    <p:sldId id="418" r:id="rId7"/>
    <p:sldId id="419" r:id="rId8"/>
    <p:sldId id="420" r:id="rId9"/>
    <p:sldId id="421" r:id="rId10"/>
    <p:sldId id="322" r:id="rId11"/>
    <p:sldId id="388" r:id="rId12"/>
    <p:sldId id="323" r:id="rId13"/>
    <p:sldId id="324" r:id="rId14"/>
    <p:sldId id="325" r:id="rId15"/>
    <p:sldId id="392" r:id="rId16"/>
    <p:sldId id="393" r:id="rId17"/>
    <p:sldId id="394" r:id="rId18"/>
    <p:sldId id="395" r:id="rId19"/>
    <p:sldId id="413" r:id="rId20"/>
    <p:sldId id="396" r:id="rId21"/>
    <p:sldId id="415" r:id="rId22"/>
    <p:sldId id="331" r:id="rId23"/>
    <p:sldId id="426" r:id="rId24"/>
    <p:sldId id="427" r:id="rId25"/>
    <p:sldId id="335" r:id="rId26"/>
    <p:sldId id="336" r:id="rId27"/>
    <p:sldId id="416" r:id="rId28"/>
    <p:sldId id="338" r:id="rId29"/>
    <p:sldId id="424" r:id="rId30"/>
    <p:sldId id="399" r:id="rId31"/>
    <p:sldId id="425" r:id="rId32"/>
    <p:sldId id="400" r:id="rId33"/>
    <p:sldId id="401" r:id="rId34"/>
    <p:sldId id="334" r:id="rId35"/>
    <p:sldId id="333" r:id="rId36"/>
    <p:sldId id="340" r:id="rId37"/>
    <p:sldId id="341" r:id="rId38"/>
    <p:sldId id="353" r:id="rId39"/>
    <p:sldId id="354" r:id="rId40"/>
    <p:sldId id="355" r:id="rId41"/>
    <p:sldId id="381" r:id="rId42"/>
    <p:sldId id="356" r:id="rId43"/>
    <p:sldId id="358" r:id="rId44"/>
    <p:sldId id="359" r:id="rId45"/>
    <p:sldId id="360" r:id="rId46"/>
    <p:sldId id="361" r:id="rId47"/>
    <p:sldId id="390" r:id="rId48"/>
    <p:sldId id="362" r:id="rId49"/>
    <p:sldId id="383" r:id="rId50"/>
    <p:sldId id="365" r:id="rId51"/>
    <p:sldId id="366" r:id="rId52"/>
    <p:sldId id="367" r:id="rId53"/>
    <p:sldId id="370" r:id="rId54"/>
    <p:sldId id="391" r:id="rId55"/>
    <p:sldId id="371" r:id="rId56"/>
    <p:sldId id="372" r:id="rId57"/>
    <p:sldId id="373" r:id="rId58"/>
    <p:sldId id="374" r:id="rId59"/>
    <p:sldId id="375" r:id="rId60"/>
    <p:sldId id="376" r:id="rId61"/>
    <p:sldId id="377" r:id="rId62"/>
    <p:sldId id="378" r:id="rId63"/>
    <p:sldId id="379" r:id="rId64"/>
    <p:sldId id="380" r:id="rId65"/>
    <p:sldId id="407" r:id="rId66"/>
    <p:sldId id="408" r:id="rId67"/>
  </p:sldIdLst>
  <p:sldSz cx="9144000" cy="6858000" type="screen4x3"/>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80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2"/>
            <a:ext cx="2922317" cy="494107"/>
          </a:xfrm>
          <a:prstGeom prst="rect">
            <a:avLst/>
          </a:prstGeom>
        </p:spPr>
        <p:txBody>
          <a:bodyPr vert="horz" lIns="90822" tIns="45411" rIns="90822" bIns="45411" rtlCol="0"/>
          <a:lstStyle>
            <a:lvl1pPr algn="l">
              <a:defRPr sz="1200"/>
            </a:lvl1pPr>
          </a:lstStyle>
          <a:p>
            <a:endParaRPr lang="de-DE"/>
          </a:p>
        </p:txBody>
      </p:sp>
      <p:sp>
        <p:nvSpPr>
          <p:cNvPr id="3" name="Datumsplatzhalter 2"/>
          <p:cNvSpPr>
            <a:spLocks noGrp="1"/>
          </p:cNvSpPr>
          <p:nvPr>
            <p:ph type="dt" sz="quarter" idx="1"/>
          </p:nvPr>
        </p:nvSpPr>
        <p:spPr>
          <a:xfrm>
            <a:off x="3818222" y="2"/>
            <a:ext cx="2922317" cy="494107"/>
          </a:xfrm>
          <a:prstGeom prst="rect">
            <a:avLst/>
          </a:prstGeom>
        </p:spPr>
        <p:txBody>
          <a:bodyPr vert="horz" lIns="90822" tIns="45411" rIns="90822" bIns="45411" rtlCol="0"/>
          <a:lstStyle>
            <a:lvl1pPr algn="r">
              <a:defRPr sz="1200"/>
            </a:lvl1pPr>
          </a:lstStyle>
          <a:p>
            <a:fld id="{9A4D92DB-9741-450B-9452-509C9A2DBFC5}" type="datetimeFigureOut">
              <a:rPr lang="de-DE" smtClean="0"/>
              <a:pPr/>
              <a:t>16.07.2021</a:t>
            </a:fld>
            <a:endParaRPr lang="de-DE"/>
          </a:p>
        </p:txBody>
      </p:sp>
      <p:sp>
        <p:nvSpPr>
          <p:cNvPr id="4" name="Fußzeilenplatzhalter 3"/>
          <p:cNvSpPr>
            <a:spLocks noGrp="1"/>
          </p:cNvSpPr>
          <p:nvPr>
            <p:ph type="ftr" sz="quarter" idx="2"/>
          </p:nvPr>
        </p:nvSpPr>
        <p:spPr>
          <a:xfrm>
            <a:off x="1" y="9376980"/>
            <a:ext cx="2922317" cy="494107"/>
          </a:xfrm>
          <a:prstGeom prst="rect">
            <a:avLst/>
          </a:prstGeom>
        </p:spPr>
        <p:txBody>
          <a:bodyPr vert="horz" lIns="90822" tIns="45411" rIns="90822" bIns="45411" rtlCol="0" anchor="b"/>
          <a:lstStyle>
            <a:lvl1pPr algn="l">
              <a:defRPr sz="1200"/>
            </a:lvl1pPr>
          </a:lstStyle>
          <a:p>
            <a:endParaRPr lang="de-DE"/>
          </a:p>
        </p:txBody>
      </p:sp>
      <p:sp>
        <p:nvSpPr>
          <p:cNvPr id="5" name="Foliennummernplatzhalter 4"/>
          <p:cNvSpPr>
            <a:spLocks noGrp="1"/>
          </p:cNvSpPr>
          <p:nvPr>
            <p:ph type="sldNum" sz="quarter" idx="3"/>
          </p:nvPr>
        </p:nvSpPr>
        <p:spPr>
          <a:xfrm>
            <a:off x="3818222" y="9376980"/>
            <a:ext cx="2922317" cy="494107"/>
          </a:xfrm>
          <a:prstGeom prst="rect">
            <a:avLst/>
          </a:prstGeom>
        </p:spPr>
        <p:txBody>
          <a:bodyPr vert="horz" lIns="90822" tIns="45411" rIns="90822" bIns="45411" rtlCol="0" anchor="b"/>
          <a:lstStyle>
            <a:lvl1pPr algn="r">
              <a:defRPr sz="1200"/>
            </a:lvl1pPr>
          </a:lstStyle>
          <a:p>
            <a:fld id="{F81F22B1-F1DE-468E-95A5-27614B2A1B28}" type="slidenum">
              <a:rPr lang="de-DE" smtClean="0"/>
              <a:pPr/>
              <a:t>‹Nr.›</a:t>
            </a:fld>
            <a:endParaRPr lang="de-DE"/>
          </a:p>
        </p:txBody>
      </p:sp>
    </p:spTree>
    <p:extLst>
      <p:ext uri="{BB962C8B-B14F-4D97-AF65-F5344CB8AC3E}">
        <p14:creationId xmlns:p14="http://schemas.microsoft.com/office/powerpoint/2010/main" val="3614071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1"/>
            <a:ext cx="2921582" cy="493633"/>
          </a:xfrm>
          <a:prstGeom prst="rect">
            <a:avLst/>
          </a:prstGeom>
        </p:spPr>
        <p:txBody>
          <a:bodyPr vert="horz" lIns="90822" tIns="45411" rIns="90822" bIns="45411" rtlCol="0"/>
          <a:lstStyle>
            <a:lvl1pPr algn="l">
              <a:defRPr sz="1200"/>
            </a:lvl1pPr>
          </a:lstStyle>
          <a:p>
            <a:endParaRPr lang="de-DE"/>
          </a:p>
        </p:txBody>
      </p:sp>
      <p:sp>
        <p:nvSpPr>
          <p:cNvPr id="3" name="Datumsplatzhalter 2"/>
          <p:cNvSpPr>
            <a:spLocks noGrp="1"/>
          </p:cNvSpPr>
          <p:nvPr>
            <p:ph type="dt" idx="1"/>
          </p:nvPr>
        </p:nvSpPr>
        <p:spPr>
          <a:xfrm>
            <a:off x="3818973" y="1"/>
            <a:ext cx="2921582" cy="493633"/>
          </a:xfrm>
          <a:prstGeom prst="rect">
            <a:avLst/>
          </a:prstGeom>
        </p:spPr>
        <p:txBody>
          <a:bodyPr vert="horz" lIns="90822" tIns="45411" rIns="90822" bIns="45411" rtlCol="0"/>
          <a:lstStyle>
            <a:lvl1pPr algn="r">
              <a:defRPr sz="1200"/>
            </a:lvl1pPr>
          </a:lstStyle>
          <a:p>
            <a:fld id="{CE846225-8E24-4BA9-871F-D8D3EA5EC302}" type="datetimeFigureOut">
              <a:rPr lang="de-DE" smtClean="0"/>
              <a:pPr/>
              <a:t>16.07.2021</a:t>
            </a:fld>
            <a:endParaRPr lang="de-DE"/>
          </a:p>
        </p:txBody>
      </p:sp>
      <p:sp>
        <p:nvSpPr>
          <p:cNvPr id="4" name="Folienbildplatzhalter 3"/>
          <p:cNvSpPr>
            <a:spLocks noGrp="1" noRot="1" noChangeAspect="1"/>
          </p:cNvSpPr>
          <p:nvPr>
            <p:ph type="sldImg" idx="2"/>
          </p:nvPr>
        </p:nvSpPr>
        <p:spPr>
          <a:xfrm>
            <a:off x="903288" y="739775"/>
            <a:ext cx="4935537" cy="3702050"/>
          </a:xfrm>
          <a:prstGeom prst="rect">
            <a:avLst/>
          </a:prstGeom>
          <a:noFill/>
          <a:ln w="12700">
            <a:solidFill>
              <a:prstClr val="black"/>
            </a:solidFill>
          </a:ln>
        </p:spPr>
        <p:txBody>
          <a:bodyPr vert="horz" lIns="90822" tIns="45411" rIns="90822" bIns="45411" rtlCol="0" anchor="ctr"/>
          <a:lstStyle/>
          <a:p>
            <a:endParaRPr lang="de-DE"/>
          </a:p>
        </p:txBody>
      </p:sp>
      <p:sp>
        <p:nvSpPr>
          <p:cNvPr id="5" name="Notizenplatzhalter 4"/>
          <p:cNvSpPr>
            <a:spLocks noGrp="1"/>
          </p:cNvSpPr>
          <p:nvPr>
            <p:ph type="body" sz="quarter" idx="3"/>
          </p:nvPr>
        </p:nvSpPr>
        <p:spPr>
          <a:xfrm>
            <a:off x="674212" y="4689517"/>
            <a:ext cx="5393690" cy="4442698"/>
          </a:xfrm>
          <a:prstGeom prst="rect">
            <a:avLst/>
          </a:prstGeom>
        </p:spPr>
        <p:txBody>
          <a:bodyPr vert="horz" lIns="90822" tIns="45411" rIns="90822" bIns="45411"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2" y="9377316"/>
            <a:ext cx="2921582" cy="493633"/>
          </a:xfrm>
          <a:prstGeom prst="rect">
            <a:avLst/>
          </a:prstGeom>
        </p:spPr>
        <p:txBody>
          <a:bodyPr vert="horz" lIns="90822" tIns="45411" rIns="90822" bIns="45411" rtlCol="0" anchor="b"/>
          <a:lstStyle>
            <a:lvl1pPr algn="l">
              <a:defRPr sz="1200"/>
            </a:lvl1pPr>
          </a:lstStyle>
          <a:p>
            <a:endParaRPr lang="de-DE"/>
          </a:p>
        </p:txBody>
      </p:sp>
      <p:sp>
        <p:nvSpPr>
          <p:cNvPr id="7" name="Foliennummernplatzhalter 6"/>
          <p:cNvSpPr>
            <a:spLocks noGrp="1"/>
          </p:cNvSpPr>
          <p:nvPr>
            <p:ph type="sldNum" sz="quarter" idx="5"/>
          </p:nvPr>
        </p:nvSpPr>
        <p:spPr>
          <a:xfrm>
            <a:off x="3818973" y="9377316"/>
            <a:ext cx="2921582" cy="493633"/>
          </a:xfrm>
          <a:prstGeom prst="rect">
            <a:avLst/>
          </a:prstGeom>
        </p:spPr>
        <p:txBody>
          <a:bodyPr vert="horz" lIns="90822" tIns="45411" rIns="90822" bIns="45411" rtlCol="0" anchor="b"/>
          <a:lstStyle>
            <a:lvl1pPr algn="r">
              <a:defRPr sz="1200"/>
            </a:lvl1pPr>
          </a:lstStyle>
          <a:p>
            <a:fld id="{422FC0F4-0362-4CCF-B75F-2F5A8AB239BB}" type="slidenum">
              <a:rPr lang="de-DE" smtClean="0"/>
              <a:pPr/>
              <a:t>‹Nr.›</a:t>
            </a:fld>
            <a:endParaRPr lang="de-DE"/>
          </a:p>
        </p:txBody>
      </p:sp>
    </p:spTree>
    <p:extLst>
      <p:ext uri="{BB962C8B-B14F-4D97-AF65-F5344CB8AC3E}">
        <p14:creationId xmlns:p14="http://schemas.microsoft.com/office/powerpoint/2010/main" val="3057170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16</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smtClean="0"/>
              <a:t>Friedman, zitiert in „Taking Sides“ – Clashing Views in Business, Ethics and Society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39</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40</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42</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43</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44</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45</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46</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47</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48</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49</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17</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50</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51</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52</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53</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54</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55</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56</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57</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58</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59</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18</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60</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61</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62</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63</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64</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20</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422FC0F4-0362-4CCF-B75F-2F5A8AB239BB}" type="slidenum">
              <a:rPr lang="de-DE" smtClean="0"/>
              <a:pPr/>
              <a:t>23</a:t>
            </a:fld>
            <a:endParaRPr lang="de-DE"/>
          </a:p>
        </p:txBody>
      </p:sp>
    </p:spTree>
    <p:extLst>
      <p:ext uri="{BB962C8B-B14F-4D97-AF65-F5344CB8AC3E}">
        <p14:creationId xmlns:p14="http://schemas.microsoft.com/office/powerpoint/2010/main" val="2125966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422FC0F4-0362-4CCF-B75F-2F5A8AB239BB}" type="slidenum">
              <a:rPr lang="de-DE" smtClean="0"/>
              <a:pPr/>
              <a:t>24</a:t>
            </a:fld>
            <a:endParaRPr lang="de-DE"/>
          </a:p>
        </p:txBody>
      </p:sp>
    </p:spTree>
    <p:extLst>
      <p:ext uri="{BB962C8B-B14F-4D97-AF65-F5344CB8AC3E}">
        <p14:creationId xmlns:p14="http://schemas.microsoft.com/office/powerpoint/2010/main" val="2671421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CCA060B-FC9E-4751-8D29-981AD1F7A64C}" type="slidenum">
              <a:rPr lang="de-DE" smtClean="0"/>
              <a:pPr/>
              <a:t>38</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de-DE" dirty="0" smtClean="0"/>
              <a:t>Friedman, zitiert in „</a:t>
            </a:r>
            <a:r>
              <a:rPr lang="de-DE" dirty="0" err="1" smtClean="0"/>
              <a:t>Taking</a:t>
            </a:r>
            <a:r>
              <a:rPr lang="de-DE" dirty="0" smtClean="0"/>
              <a:t> Sides“ – </a:t>
            </a:r>
            <a:r>
              <a:rPr lang="de-DE" dirty="0" err="1" smtClean="0"/>
              <a:t>Clashing</a:t>
            </a:r>
            <a:r>
              <a:rPr lang="de-DE" dirty="0" smtClean="0"/>
              <a:t> Views in Business, </a:t>
            </a:r>
            <a:r>
              <a:rPr lang="de-DE" dirty="0" err="1" smtClean="0"/>
              <a:t>Ethics</a:t>
            </a:r>
            <a:r>
              <a:rPr lang="de-DE" dirty="0" smtClean="0"/>
              <a:t> </a:t>
            </a:r>
            <a:r>
              <a:rPr lang="de-DE" dirty="0" err="1" smtClean="0"/>
              <a:t>and</a:t>
            </a:r>
            <a:r>
              <a:rPr lang="de-DE" dirty="0" smtClean="0"/>
              <a:t> Society</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elfolie">
    <p:spTree>
      <p:nvGrpSpPr>
        <p:cNvPr id="1" name=""/>
        <p:cNvGrpSpPr/>
        <p:nvPr/>
      </p:nvGrpSpPr>
      <p:grpSpPr>
        <a:xfrm>
          <a:off x="0" y="0"/>
          <a:ext cx="0" cy="0"/>
          <a:chOff x="0" y="0"/>
          <a:chExt cx="0" cy="0"/>
        </a:xfrm>
      </p:grpSpPr>
      <p:sp>
        <p:nvSpPr>
          <p:cNvPr id="8" name="Titel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de-DE" smtClean="0"/>
              <a:t>Titelmasterformat durch Klicken bearbeiten</a:t>
            </a:r>
            <a:endParaRPr kumimoji="0" lang="en-US"/>
          </a:p>
        </p:txBody>
      </p:sp>
      <p:sp>
        <p:nvSpPr>
          <p:cNvPr id="9" name="Untertitel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28" name="Datumsplatzhalter 27"/>
          <p:cNvSpPr>
            <a:spLocks noGrp="1"/>
          </p:cNvSpPr>
          <p:nvPr>
            <p:ph type="dt" sz="half" idx="10"/>
          </p:nvPr>
        </p:nvSpPr>
        <p:spPr>
          <a:xfrm>
            <a:off x="6400800" y="6355080"/>
            <a:ext cx="2286000" cy="365760"/>
          </a:xfrm>
          <a:prstGeom prst="rect">
            <a:avLst/>
          </a:prstGeom>
        </p:spPr>
        <p:txBody>
          <a:bodyPr/>
          <a:lstStyle>
            <a:lvl1pPr>
              <a:defRPr sz="1400"/>
            </a:lvl1pPr>
          </a:lstStyle>
          <a:p>
            <a:fld id="{46205117-7AB5-4F77-BCF3-3C837D3A4C11}" type="datetimeFigureOut">
              <a:rPr lang="de-DE" smtClean="0"/>
              <a:pPr/>
              <a:t>16.07.2021</a:t>
            </a:fld>
            <a:endParaRPr lang="de-DE"/>
          </a:p>
        </p:txBody>
      </p:sp>
      <p:sp>
        <p:nvSpPr>
          <p:cNvPr id="17" name="Fußzeilenplatzhalter 16"/>
          <p:cNvSpPr>
            <a:spLocks noGrp="1"/>
          </p:cNvSpPr>
          <p:nvPr>
            <p:ph type="ftr" sz="quarter" idx="11"/>
          </p:nvPr>
        </p:nvSpPr>
        <p:spPr>
          <a:xfrm>
            <a:off x="2898648" y="6355080"/>
            <a:ext cx="3474720" cy="365760"/>
          </a:xfrm>
        </p:spPr>
        <p:txBody>
          <a:bodyPr/>
          <a:lstStyle/>
          <a:p>
            <a:endParaRPr lang="de-DE" dirty="0"/>
          </a:p>
        </p:txBody>
      </p:sp>
      <p:sp>
        <p:nvSpPr>
          <p:cNvPr id="29" name="Foliennummernplatzhalter 28"/>
          <p:cNvSpPr>
            <a:spLocks noGrp="1"/>
          </p:cNvSpPr>
          <p:nvPr>
            <p:ph type="sldNum" sz="quarter" idx="12"/>
          </p:nvPr>
        </p:nvSpPr>
        <p:spPr>
          <a:xfrm>
            <a:off x="1216152" y="6355080"/>
            <a:ext cx="1219200" cy="365760"/>
          </a:xfrm>
          <a:prstGeom prst="rect">
            <a:avLst/>
          </a:prstGeom>
        </p:spPr>
        <p:txBody>
          <a:bodyPr/>
          <a:lstStyle/>
          <a:p>
            <a:fld id="{8E996F04-5E16-4FBE-AB3A-65452D2B2547}" type="slidenum">
              <a:rPr lang="de-DE" smtClean="0"/>
              <a:pPr/>
              <a:t>‹Nr.›</a:t>
            </a:fld>
            <a:endParaRPr lang="de-DE"/>
          </a:p>
        </p:txBody>
      </p:sp>
      <p:sp>
        <p:nvSpPr>
          <p:cNvPr id="21" name="Rechteck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hteck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hteck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hteck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3074" name="Picture 2" descr="C:\Users\Anna\Desktop\globus.png"/>
          <p:cNvPicPr>
            <a:picLocks noChangeAspect="1" noChangeArrowheads="1"/>
          </p:cNvPicPr>
          <p:nvPr userDrawn="1"/>
        </p:nvPicPr>
        <p:blipFill>
          <a:blip r:embed="rId2" cstate="print"/>
          <a:srcRect/>
          <a:stretch>
            <a:fillRect/>
          </a:stretch>
        </p:blipFill>
        <p:spPr bwMode="auto">
          <a:xfrm>
            <a:off x="6012160" y="1080120"/>
            <a:ext cx="2132856" cy="2132856"/>
          </a:xfrm>
          <a:prstGeom prst="rect">
            <a:avLst/>
          </a:prstGeom>
          <a:noFill/>
        </p:spPr>
      </p:pic>
      <p:pic>
        <p:nvPicPr>
          <p:cNvPr id="12" name="Picture 3" descr="C:\Users\Anna\AppData\Local\Microsoft\Windows\Temporary Internet Files\Content.Outlook\N3L1ON05\HPF_grau.jpg"/>
          <p:cNvPicPr>
            <a:picLocks noChangeAspect="1" noChangeArrowheads="1"/>
          </p:cNvPicPr>
          <p:nvPr userDrawn="1"/>
        </p:nvPicPr>
        <p:blipFill>
          <a:blip r:embed="rId3" cstate="print"/>
          <a:srcRect/>
          <a:stretch>
            <a:fillRect/>
          </a:stretch>
        </p:blipFill>
        <p:spPr bwMode="auto">
          <a:xfrm>
            <a:off x="0" y="-1"/>
            <a:ext cx="9180000" cy="873581"/>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1_Titel und vertikaler Text">
    <p:spTree>
      <p:nvGrpSpPr>
        <p:cNvPr id="1" name=""/>
        <p:cNvGrpSpPr/>
        <p:nvPr/>
      </p:nvGrpSpPr>
      <p:grpSpPr>
        <a:xfrm>
          <a:off x="0" y="0"/>
          <a:ext cx="0" cy="0"/>
          <a:chOff x="0" y="0"/>
          <a:chExt cx="0" cy="0"/>
        </a:xfrm>
      </p:grpSpPr>
      <p:sp>
        <p:nvSpPr>
          <p:cNvPr id="10" name="Rechteck 9"/>
          <p:cNvSpPr/>
          <p:nvPr userDrawn="1"/>
        </p:nvSpPr>
        <p:spPr>
          <a:xfrm>
            <a:off x="0" y="0"/>
            <a:ext cx="9144000" cy="1196752"/>
          </a:xfrm>
          <a:prstGeom prst="rect">
            <a:avLst/>
          </a:prstGeom>
          <a:solidFill>
            <a:srgbClr val="C0C0C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pic>
        <p:nvPicPr>
          <p:cNvPr id="11" name="Grafik 10" descr="globus_rand.png"/>
          <p:cNvPicPr>
            <a:picLocks noChangeAspect="1"/>
          </p:cNvPicPr>
          <p:nvPr userDrawn="1"/>
        </p:nvPicPr>
        <p:blipFill>
          <a:blip r:embed="rId2" cstate="print"/>
          <a:stretch>
            <a:fillRect/>
          </a:stretch>
        </p:blipFill>
        <p:spPr>
          <a:xfrm>
            <a:off x="7740352" y="188640"/>
            <a:ext cx="943200" cy="943200"/>
          </a:xfrm>
          <a:prstGeom prst="rect">
            <a:avLst/>
          </a:prstGeom>
        </p:spPr>
      </p:pic>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a:xfrm>
            <a:off x="6400800" y="6356350"/>
            <a:ext cx="2289048" cy="365760"/>
          </a:xfrm>
          <a:prstGeom prst="rect">
            <a:avLst/>
          </a:prstGeom>
        </p:spPr>
        <p:txBody>
          <a:bodyPr/>
          <a:lstStyle/>
          <a:p>
            <a:fld id="{46205117-7AB5-4F77-BCF3-3C837D3A4C11}" type="datetimeFigureOut">
              <a:rPr lang="de-DE" smtClean="0"/>
              <a:pPr/>
              <a:t>16.07.2021</a:t>
            </a:fld>
            <a:endParaRPr lang="de-DE"/>
          </a:p>
        </p:txBody>
      </p:sp>
      <p:sp>
        <p:nvSpPr>
          <p:cNvPr id="5" name="Fußzeilenplatzhalter 4"/>
          <p:cNvSpPr>
            <a:spLocks noGrp="1"/>
          </p:cNvSpPr>
          <p:nvPr>
            <p:ph type="ftr" sz="quarter" idx="11"/>
          </p:nvPr>
        </p:nvSpPr>
        <p:spPr/>
        <p:txBody>
          <a:bodyPr/>
          <a:lstStyle/>
          <a:p>
            <a:r>
              <a:rPr lang="de-DE" dirty="0" smtClean="0"/>
              <a:t>Prof. Dr. Jürgen Volkert</a:t>
            </a:r>
          </a:p>
          <a:p>
            <a:endParaRPr lang="de-DE" dirty="0"/>
          </a:p>
        </p:txBody>
      </p:sp>
      <p:sp>
        <p:nvSpPr>
          <p:cNvPr id="6" name="Foliennummernplatzhalter 5"/>
          <p:cNvSpPr>
            <a:spLocks noGrp="1"/>
          </p:cNvSpPr>
          <p:nvPr>
            <p:ph type="sldNum" sz="quarter" idx="12"/>
          </p:nvPr>
        </p:nvSpPr>
        <p:spPr>
          <a:xfrm>
            <a:off x="467544" y="6309320"/>
            <a:ext cx="864096" cy="365125"/>
          </a:xfrm>
          <a:prstGeom prst="rect">
            <a:avLst/>
          </a:prstGeom>
        </p:spPr>
        <p:txBody>
          <a:bodyPr/>
          <a:lstStyle/>
          <a:p>
            <a:fld id="{8E996F04-5E16-4FBE-AB3A-65452D2B2547}"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a:xfrm>
            <a:off x="6400800" y="6356350"/>
            <a:ext cx="2289048" cy="365760"/>
          </a:xfrm>
          <a:prstGeom prst="rect">
            <a:avLst/>
          </a:prstGeom>
        </p:spPr>
        <p:txBody>
          <a:bodyPr/>
          <a:lstStyle/>
          <a:p>
            <a:fld id="{46205117-7AB5-4F77-BCF3-3C837D3A4C11}" type="datetimeFigureOut">
              <a:rPr lang="de-DE" smtClean="0"/>
              <a:pPr/>
              <a:t>16.07.2021</a:t>
            </a:fld>
            <a:endParaRPr lang="de-DE"/>
          </a:p>
        </p:txBody>
      </p:sp>
      <p:sp>
        <p:nvSpPr>
          <p:cNvPr id="5" name="Fußzeilenplatzhalter 4"/>
          <p:cNvSpPr>
            <a:spLocks noGrp="1"/>
          </p:cNvSpPr>
          <p:nvPr>
            <p:ph type="ftr" sz="quarter" idx="11"/>
          </p:nvPr>
        </p:nvSpPr>
        <p:spPr/>
        <p:txBody>
          <a:bodyPr/>
          <a:lstStyle/>
          <a:p>
            <a:r>
              <a:rPr lang="de-DE" dirty="0" smtClean="0"/>
              <a:t>Prof. Dr. Jürgen Volkert</a:t>
            </a:r>
          </a:p>
          <a:p>
            <a:endParaRPr lang="de-DE" dirty="0"/>
          </a:p>
        </p:txBody>
      </p:sp>
      <p:sp>
        <p:nvSpPr>
          <p:cNvPr id="6" name="Foliennummernplatzhalter 5"/>
          <p:cNvSpPr>
            <a:spLocks noGrp="1"/>
          </p:cNvSpPr>
          <p:nvPr>
            <p:ph type="sldNum" sz="quarter" idx="12"/>
          </p:nvPr>
        </p:nvSpPr>
        <p:spPr>
          <a:xfrm>
            <a:off x="467544" y="6309320"/>
            <a:ext cx="864096" cy="365125"/>
          </a:xfrm>
          <a:prstGeom prst="rect">
            <a:avLst/>
          </a:prstGeom>
        </p:spPr>
        <p:txBody>
          <a:bodyPr/>
          <a:lstStyle/>
          <a:p>
            <a:fld id="{8E996F04-5E16-4FBE-AB3A-65452D2B2547}" type="slidenum">
              <a:rPr lang="de-DE" smtClean="0"/>
              <a:pPr/>
              <a:t>‹Nr.›</a:t>
            </a:fld>
            <a:endParaRPr lang="de-DE"/>
          </a:p>
        </p:txBody>
      </p:sp>
      <p:sp>
        <p:nvSpPr>
          <p:cNvPr id="7" name="Gerade Verbindung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Gleichschenkliges Dreieck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Gerade Verbindung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6551052" y="6361574"/>
            <a:ext cx="2133600" cy="365125"/>
          </a:xfrm>
          <a:prstGeom prst="rect">
            <a:avLst/>
          </a:prstGeom>
        </p:spPr>
        <p:txBody>
          <a:bodyPr/>
          <a:lstStyle/>
          <a:p>
            <a:fld id="{78ABEE6E-D8E9-43F0-981A-2A96E631F09B}" type="datetimeFigureOut">
              <a:rPr lang="de-DE" smtClean="0"/>
              <a:pPr/>
              <a:t>16.07.2021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a:xfrm>
            <a:off x="467544" y="6309320"/>
            <a:ext cx="864096" cy="365125"/>
          </a:xfrm>
          <a:prstGeom prst="rect">
            <a:avLst/>
          </a:prstGeom>
        </p:spPr>
        <p:txBody>
          <a:bodyPr/>
          <a:lstStyle/>
          <a:p>
            <a:fld id="{2F9D3796-B4C2-42EE-B42F-3A5061424256}" type="slidenum">
              <a:rPr lang="de-DE" smtClean="0"/>
              <a:pPr/>
              <a:t>‹Nr.›</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6551052" y="6361574"/>
            <a:ext cx="2133600" cy="365125"/>
          </a:xfrm>
          <a:prstGeom prst="rect">
            <a:avLst/>
          </a:prstGeom>
        </p:spPr>
        <p:txBody>
          <a:bodyPr/>
          <a:lstStyle/>
          <a:p>
            <a:fld id="{78ABEE6E-D8E9-43F0-981A-2A96E631F09B}" type="datetimeFigureOut">
              <a:rPr lang="de-DE" smtClean="0"/>
              <a:pPr/>
              <a:t>16.07.2021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a:xfrm>
            <a:off x="467544" y="6309320"/>
            <a:ext cx="864096" cy="365125"/>
          </a:xfrm>
          <a:prstGeom prst="rect">
            <a:avLst/>
          </a:prstGeom>
        </p:spPr>
        <p:txBody>
          <a:bodyPr/>
          <a:lstStyle/>
          <a:p>
            <a:fld id="{2F9D3796-B4C2-42EE-B42F-3A5061424256}" type="slidenum">
              <a:rPr lang="de-DE" smtClean="0"/>
              <a:pPr/>
              <a:t>‹Nr.›</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a:xfrm>
            <a:off x="6551052" y="6361574"/>
            <a:ext cx="2133600" cy="365125"/>
          </a:xfrm>
          <a:prstGeom prst="rect">
            <a:avLst/>
          </a:prstGeom>
        </p:spPr>
        <p:txBody>
          <a:bodyPr/>
          <a:lstStyle/>
          <a:p>
            <a:fld id="{78ABEE6E-D8E9-43F0-981A-2A96E631F09B}" type="datetimeFigureOut">
              <a:rPr lang="de-DE" smtClean="0"/>
              <a:pPr/>
              <a:t>16.07.2021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a:xfrm>
            <a:off x="467544" y="6309320"/>
            <a:ext cx="864096" cy="365125"/>
          </a:xfrm>
          <a:prstGeom prst="rect">
            <a:avLst/>
          </a:prstGeom>
        </p:spPr>
        <p:txBody>
          <a:bodyPr/>
          <a:lstStyle/>
          <a:p>
            <a:fld id="{2F9D3796-B4C2-42EE-B42F-3A5061424256}" type="slidenum">
              <a:rPr lang="de-DE" smtClean="0"/>
              <a:pPr/>
              <a:t>‹Nr.›</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6551052" y="6361574"/>
            <a:ext cx="2133600" cy="365125"/>
          </a:xfrm>
          <a:prstGeom prst="rect">
            <a:avLst/>
          </a:prstGeom>
        </p:spPr>
        <p:txBody>
          <a:bodyPr/>
          <a:lstStyle/>
          <a:p>
            <a:fld id="{78ABEE6E-D8E9-43F0-981A-2A96E631F09B}" type="datetimeFigureOut">
              <a:rPr lang="de-DE" smtClean="0"/>
              <a:pPr/>
              <a:t>16.07.2021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a:xfrm>
            <a:off x="467544" y="6309320"/>
            <a:ext cx="864096" cy="365125"/>
          </a:xfrm>
          <a:prstGeom prst="rect">
            <a:avLst/>
          </a:prstGeom>
        </p:spPr>
        <p:txBody>
          <a:bodyPr/>
          <a:lstStyle/>
          <a:p>
            <a:fld id="{2F9D3796-B4C2-42EE-B42F-3A5061424256}" type="slidenum">
              <a:rPr lang="de-DE" smtClean="0"/>
              <a:pPr/>
              <a:t>‹Nr.›</a:t>
            </a:fld>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6551052" y="6361574"/>
            <a:ext cx="2133600" cy="365125"/>
          </a:xfrm>
          <a:prstGeom prst="rect">
            <a:avLst/>
          </a:prstGeom>
        </p:spPr>
        <p:txBody>
          <a:bodyPr/>
          <a:lstStyle/>
          <a:p>
            <a:fld id="{78ABEE6E-D8E9-43F0-981A-2A96E631F09B}" type="datetimeFigureOut">
              <a:rPr lang="de-DE" smtClean="0"/>
              <a:pPr/>
              <a:t>16.07.2021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a:xfrm>
            <a:off x="467544" y="6309320"/>
            <a:ext cx="864096" cy="365125"/>
          </a:xfrm>
          <a:prstGeom prst="rect">
            <a:avLst/>
          </a:prstGeom>
        </p:spPr>
        <p:txBody>
          <a:bodyPr/>
          <a:lstStyle/>
          <a:p>
            <a:fld id="{2F9D3796-B4C2-42EE-B42F-3A5061424256}" type="slidenum">
              <a:rPr lang="de-DE" smtClean="0"/>
              <a:pPr/>
              <a:t>‹Nr.›</a:t>
            </a:fld>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a:xfrm>
            <a:off x="6551052" y="6361574"/>
            <a:ext cx="2133600" cy="365125"/>
          </a:xfrm>
          <a:prstGeom prst="rect">
            <a:avLst/>
          </a:prstGeom>
        </p:spPr>
        <p:txBody>
          <a:bodyPr/>
          <a:lstStyle/>
          <a:p>
            <a:fld id="{78ABEE6E-D8E9-43F0-981A-2A96E631F09B}" type="datetimeFigureOut">
              <a:rPr lang="de-DE" smtClean="0"/>
              <a:pPr/>
              <a:t>16.07.2021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a:xfrm>
            <a:off x="467544" y="6309320"/>
            <a:ext cx="864096" cy="365125"/>
          </a:xfrm>
          <a:prstGeom prst="rect">
            <a:avLst/>
          </a:prstGeom>
        </p:spPr>
        <p:txBody>
          <a:bodyPr/>
          <a:lstStyle/>
          <a:p>
            <a:fld id="{2F9D3796-B4C2-42EE-B42F-3A5061424256}" type="slidenum">
              <a:rPr lang="de-DE" smtClean="0"/>
              <a:pPr/>
              <a:t>‹Nr.›</a:t>
            </a:fld>
            <a:endParaRPr lang="de-D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6551052" y="6361574"/>
            <a:ext cx="2133600" cy="365125"/>
          </a:xfrm>
          <a:prstGeom prst="rect">
            <a:avLst/>
          </a:prstGeom>
        </p:spPr>
        <p:txBody>
          <a:bodyPr/>
          <a:lstStyle/>
          <a:p>
            <a:fld id="{78ABEE6E-D8E9-43F0-981A-2A96E631F09B}" type="datetimeFigureOut">
              <a:rPr lang="de-DE" smtClean="0"/>
              <a:pPr/>
              <a:t>16.07.2021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a:xfrm>
            <a:off x="467544" y="6309320"/>
            <a:ext cx="864096" cy="365125"/>
          </a:xfrm>
          <a:prstGeom prst="rect">
            <a:avLst/>
          </a:prstGeom>
        </p:spPr>
        <p:txBody>
          <a:bodyPr/>
          <a:lstStyle/>
          <a:p>
            <a:fld id="{2F9D3796-B4C2-42EE-B42F-3A5061424256}" type="slidenum">
              <a:rPr lang="de-DE" smtClean="0"/>
              <a:pPr/>
              <a:t>‹Nr.›</a:t>
            </a:fld>
            <a:endParaRPr lang="de-D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a:xfrm>
            <a:off x="6551052" y="6361574"/>
            <a:ext cx="2133600" cy="365125"/>
          </a:xfrm>
          <a:prstGeom prst="rect">
            <a:avLst/>
          </a:prstGeom>
        </p:spPr>
        <p:txBody>
          <a:bodyPr/>
          <a:lstStyle/>
          <a:p>
            <a:fld id="{78ABEE6E-D8E9-43F0-981A-2A96E631F09B}" type="datetimeFigureOut">
              <a:rPr lang="de-DE" smtClean="0"/>
              <a:pPr/>
              <a:t>16.07.2021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a:xfrm>
            <a:off x="467544" y="6309320"/>
            <a:ext cx="864096" cy="365125"/>
          </a:xfrm>
          <a:prstGeom prst="rect">
            <a:avLst/>
          </a:prstGeom>
        </p:spPr>
        <p:txBody>
          <a:bodyPr/>
          <a:lstStyle/>
          <a:p>
            <a:fld id="{2F9D3796-B4C2-42EE-B42F-3A5061424256}"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9" name="Rechteck 8"/>
          <p:cNvSpPr/>
          <p:nvPr userDrawn="1"/>
        </p:nvSpPr>
        <p:spPr>
          <a:xfrm>
            <a:off x="0" y="0"/>
            <a:ext cx="9144000" cy="1196752"/>
          </a:xfrm>
          <a:prstGeom prst="rect">
            <a:avLst/>
          </a:prstGeom>
          <a:solidFill>
            <a:srgbClr val="C0C0C0"/>
          </a:solidFill>
          <a:ln>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5" name="Fußzeilenplatzhalter 4"/>
          <p:cNvSpPr>
            <a:spLocks noGrp="1"/>
          </p:cNvSpPr>
          <p:nvPr>
            <p:ph type="ftr" sz="quarter" idx="11"/>
          </p:nvPr>
        </p:nvSpPr>
        <p:spPr>
          <a:xfrm>
            <a:off x="2898648" y="6356350"/>
            <a:ext cx="2393432" cy="365760"/>
          </a:xfrm>
        </p:spPr>
        <p:txBody>
          <a:bodyPr/>
          <a:lstStyle/>
          <a:p>
            <a:r>
              <a:rPr lang="de-DE" dirty="0" smtClean="0"/>
              <a:t>Prof. Dr. Jürgen Volkert</a:t>
            </a:r>
            <a:endParaRPr lang="de-DE" dirty="0"/>
          </a:p>
        </p:txBody>
      </p:sp>
      <p:sp>
        <p:nvSpPr>
          <p:cNvPr id="6" name="Foliennummernplatzhalter 5"/>
          <p:cNvSpPr>
            <a:spLocks noGrp="1"/>
          </p:cNvSpPr>
          <p:nvPr>
            <p:ph type="sldNum" sz="quarter" idx="12"/>
          </p:nvPr>
        </p:nvSpPr>
        <p:spPr>
          <a:xfrm>
            <a:off x="467544" y="6309320"/>
            <a:ext cx="864096" cy="365125"/>
          </a:xfrm>
          <a:prstGeom prst="rect">
            <a:avLst/>
          </a:prstGeom>
        </p:spPr>
        <p:txBody>
          <a:bodyPr/>
          <a:lstStyle/>
          <a:p>
            <a:fld id="{8E996F04-5E16-4FBE-AB3A-65452D2B2547}" type="slidenum">
              <a:rPr lang="de-DE" smtClean="0"/>
              <a:pPr/>
              <a:t>‹Nr.›</a:t>
            </a:fld>
            <a:endParaRPr lang="de-DE"/>
          </a:p>
        </p:txBody>
      </p:sp>
      <p:sp>
        <p:nvSpPr>
          <p:cNvPr id="8" name="Inhaltsplatzhalter 7"/>
          <p:cNvSpPr>
            <a:spLocks noGrp="1"/>
          </p:cNvSpPr>
          <p:nvPr>
            <p:ph sz="quarter" idx="1"/>
          </p:nvPr>
        </p:nvSpPr>
        <p:spPr>
          <a:xfrm>
            <a:off x="457200" y="1268760"/>
            <a:ext cx="8229600" cy="4888200"/>
          </a:xfrm>
        </p:spPr>
        <p:txBody>
          <a:bodyPr/>
          <a:lstStyle/>
          <a:p>
            <a:pPr lvl="0" eaLnBrk="1" latinLnBrk="0" hangingPunct="1"/>
            <a:r>
              <a:rPr lang="de-DE" dirty="0" smtClean="0"/>
              <a:t>Textmasterformate durch Klicken bearbeiten</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pic>
        <p:nvPicPr>
          <p:cNvPr id="11" name="Grafik 10" descr="globus_rand.png"/>
          <p:cNvPicPr>
            <a:picLocks noChangeAspect="1"/>
          </p:cNvPicPr>
          <p:nvPr userDrawn="1"/>
        </p:nvPicPr>
        <p:blipFill>
          <a:blip r:embed="rId2" cstate="print"/>
          <a:stretch>
            <a:fillRect/>
          </a:stretch>
        </p:blipFill>
        <p:spPr>
          <a:xfrm>
            <a:off x="7740352" y="188640"/>
            <a:ext cx="943200" cy="943200"/>
          </a:xfrm>
          <a:prstGeom prst="rect">
            <a:avLst/>
          </a:prstGeom>
        </p:spPr>
      </p:pic>
      <p:sp>
        <p:nvSpPr>
          <p:cNvPr id="10" name="Titelplatzhalter 1"/>
          <p:cNvSpPr>
            <a:spLocks noGrp="1"/>
          </p:cNvSpPr>
          <p:nvPr>
            <p:ph type="title"/>
          </p:nvPr>
        </p:nvSpPr>
        <p:spPr>
          <a:xfrm>
            <a:off x="457200" y="44624"/>
            <a:ext cx="8229600" cy="1143000"/>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a:xfrm>
            <a:off x="6551052" y="6361574"/>
            <a:ext cx="2133600" cy="365125"/>
          </a:xfrm>
          <a:prstGeom prst="rect">
            <a:avLst/>
          </a:prstGeom>
        </p:spPr>
        <p:txBody>
          <a:bodyPr/>
          <a:lstStyle/>
          <a:p>
            <a:fld id="{78ABEE6E-D8E9-43F0-981A-2A96E631F09B}" type="datetimeFigureOut">
              <a:rPr lang="de-DE" smtClean="0"/>
              <a:pPr/>
              <a:t>16.07.2021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a:xfrm>
            <a:off x="467544" y="6309320"/>
            <a:ext cx="864096" cy="365125"/>
          </a:xfrm>
          <a:prstGeom prst="rect">
            <a:avLst/>
          </a:prstGeom>
        </p:spPr>
        <p:txBody>
          <a:bodyPr/>
          <a:lstStyle/>
          <a:p>
            <a:fld id="{2F9D3796-B4C2-42EE-B42F-3A5061424256}" type="slidenum">
              <a:rPr lang="de-DE" smtClean="0"/>
              <a:pPr/>
              <a:t>‹Nr.›</a:t>
            </a:fld>
            <a:endParaRPr lang="de-D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6551052" y="6361574"/>
            <a:ext cx="2133600" cy="365125"/>
          </a:xfrm>
          <a:prstGeom prst="rect">
            <a:avLst/>
          </a:prstGeom>
        </p:spPr>
        <p:txBody>
          <a:bodyPr/>
          <a:lstStyle/>
          <a:p>
            <a:fld id="{78ABEE6E-D8E9-43F0-981A-2A96E631F09B}" type="datetimeFigureOut">
              <a:rPr lang="de-DE" smtClean="0"/>
              <a:pPr/>
              <a:t>16.07.2021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a:xfrm>
            <a:off x="467544" y="6309320"/>
            <a:ext cx="864096" cy="365125"/>
          </a:xfrm>
          <a:prstGeom prst="rect">
            <a:avLst/>
          </a:prstGeom>
        </p:spPr>
        <p:txBody>
          <a:bodyPr/>
          <a:lstStyle/>
          <a:p>
            <a:fld id="{2F9D3796-B4C2-42EE-B42F-3A5061424256}" type="slidenum">
              <a:rPr lang="de-DE" smtClean="0"/>
              <a:pPr/>
              <a:t>‹Nr.›</a:t>
            </a:fld>
            <a:endParaRPr lang="de-D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6551052" y="6361574"/>
            <a:ext cx="2133600" cy="365125"/>
          </a:xfrm>
          <a:prstGeom prst="rect">
            <a:avLst/>
          </a:prstGeom>
        </p:spPr>
        <p:txBody>
          <a:bodyPr/>
          <a:lstStyle/>
          <a:p>
            <a:fld id="{78ABEE6E-D8E9-43F0-981A-2A96E631F09B}" type="datetimeFigureOut">
              <a:rPr lang="de-DE" smtClean="0"/>
              <a:pPr/>
              <a:t>16.07.2021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a:xfrm>
            <a:off x="467544" y="6309320"/>
            <a:ext cx="864096" cy="365125"/>
          </a:xfrm>
          <a:prstGeom prst="rect">
            <a:avLst/>
          </a:prstGeom>
        </p:spPr>
        <p:txBody>
          <a:bodyPr/>
          <a:lstStyle/>
          <a:p>
            <a:fld id="{2F9D3796-B4C2-42EE-B42F-3A5061424256}"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1_Abschnittsüberschrif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a:xfrm>
            <a:off x="6400800" y="6355080"/>
            <a:ext cx="2286000" cy="365760"/>
          </a:xfrm>
          <a:prstGeom prst="rect">
            <a:avLst/>
          </a:prstGeom>
        </p:spPr>
        <p:txBody>
          <a:bodyPr/>
          <a:lstStyle/>
          <a:p>
            <a:fld id="{46205117-7AB5-4F77-BCF3-3C837D3A4C11}" type="datetimeFigureOut">
              <a:rPr lang="de-DE" smtClean="0"/>
              <a:pPr/>
              <a:t>16.07.2021</a:t>
            </a:fld>
            <a:endParaRPr lang="de-DE"/>
          </a:p>
        </p:txBody>
      </p:sp>
      <p:sp>
        <p:nvSpPr>
          <p:cNvPr id="5" name="Fußzeilenplatzhalter 4"/>
          <p:cNvSpPr>
            <a:spLocks noGrp="1"/>
          </p:cNvSpPr>
          <p:nvPr>
            <p:ph type="ftr" sz="quarter" idx="11"/>
          </p:nvPr>
        </p:nvSpPr>
        <p:spPr>
          <a:xfrm>
            <a:off x="2898648" y="6355080"/>
            <a:ext cx="3474720" cy="365760"/>
          </a:xfrm>
        </p:spPr>
        <p:txBody>
          <a:bodyPr/>
          <a:lstStyle/>
          <a:p>
            <a:endParaRPr lang="de-DE"/>
          </a:p>
        </p:txBody>
      </p:sp>
      <p:sp>
        <p:nvSpPr>
          <p:cNvPr id="6" name="Foliennummernplatzhalter 5"/>
          <p:cNvSpPr>
            <a:spLocks noGrp="1"/>
          </p:cNvSpPr>
          <p:nvPr>
            <p:ph type="sldNum" sz="quarter" idx="12"/>
          </p:nvPr>
        </p:nvSpPr>
        <p:spPr>
          <a:xfrm>
            <a:off x="1069848" y="6355080"/>
            <a:ext cx="1520952" cy="365760"/>
          </a:xfrm>
          <a:prstGeom prst="rect">
            <a:avLst/>
          </a:prstGeom>
        </p:spPr>
        <p:txBody>
          <a:bodyPr/>
          <a:lstStyle/>
          <a:p>
            <a:fld id="{8E996F04-5E16-4FBE-AB3A-65452D2B2547}" type="slidenum">
              <a:rPr lang="de-DE" smtClean="0"/>
              <a:pPr/>
              <a:t>‹Nr.›</a:t>
            </a:fld>
            <a:endParaRPr lang="de-DE"/>
          </a:p>
        </p:txBody>
      </p:sp>
      <p:sp>
        <p:nvSpPr>
          <p:cNvPr id="7" name="Rechteck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eck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Zwei Inhalte">
    <p:spTree>
      <p:nvGrpSpPr>
        <p:cNvPr id="1" name=""/>
        <p:cNvGrpSpPr/>
        <p:nvPr/>
      </p:nvGrpSpPr>
      <p:grpSpPr>
        <a:xfrm>
          <a:off x="0" y="0"/>
          <a:ext cx="0" cy="0"/>
          <a:chOff x="0" y="0"/>
          <a:chExt cx="0" cy="0"/>
        </a:xfrm>
      </p:grpSpPr>
      <p:sp>
        <p:nvSpPr>
          <p:cNvPr id="10" name="Rechteck 9"/>
          <p:cNvSpPr/>
          <p:nvPr userDrawn="1"/>
        </p:nvSpPr>
        <p:spPr>
          <a:xfrm>
            <a:off x="0" y="0"/>
            <a:ext cx="9144000" cy="1196752"/>
          </a:xfrm>
          <a:prstGeom prst="rect">
            <a:avLst/>
          </a:prstGeom>
          <a:solidFill>
            <a:srgbClr val="C0C0C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pic>
        <p:nvPicPr>
          <p:cNvPr id="12" name="Grafik 11" descr="globus_rand.png"/>
          <p:cNvPicPr>
            <a:picLocks noChangeAspect="1"/>
          </p:cNvPicPr>
          <p:nvPr userDrawn="1"/>
        </p:nvPicPr>
        <p:blipFill>
          <a:blip r:embed="rId2" cstate="print"/>
          <a:stretch>
            <a:fillRect/>
          </a:stretch>
        </p:blipFill>
        <p:spPr>
          <a:xfrm>
            <a:off x="7740352" y="188640"/>
            <a:ext cx="943200" cy="943200"/>
          </a:xfrm>
          <a:prstGeom prst="rect">
            <a:avLst/>
          </a:prstGeom>
        </p:spPr>
      </p:pic>
      <p:sp>
        <p:nvSpPr>
          <p:cNvPr id="2" name="Titel 1"/>
          <p:cNvSpPr>
            <a:spLocks noGrp="1"/>
          </p:cNvSpPr>
          <p:nvPr>
            <p:ph type="title"/>
          </p:nvPr>
        </p:nvSpPr>
        <p:spPr>
          <a:xfrm>
            <a:off x="457200" y="228600"/>
            <a:ext cx="8229600" cy="914400"/>
          </a:xfrm>
        </p:spPr>
        <p:txBody>
          <a:bodyPr/>
          <a:lstStyle/>
          <a:p>
            <a:r>
              <a:rPr kumimoji="0" lang="de-DE" smtClean="0"/>
              <a:t>Titelmasterformat durch Klicken bearbeiten</a:t>
            </a:r>
            <a:endParaRPr kumimoji="0" lang="en-US"/>
          </a:p>
        </p:txBody>
      </p:sp>
      <p:sp>
        <p:nvSpPr>
          <p:cNvPr id="6" name="Fußzeilenplatzhalter 5"/>
          <p:cNvSpPr>
            <a:spLocks noGrp="1"/>
          </p:cNvSpPr>
          <p:nvPr>
            <p:ph type="ftr" sz="quarter" idx="11"/>
          </p:nvPr>
        </p:nvSpPr>
        <p:spPr/>
        <p:txBody>
          <a:bodyPr/>
          <a:lstStyle/>
          <a:p>
            <a:r>
              <a:rPr lang="de-DE" dirty="0" smtClean="0"/>
              <a:t>Prof. Dr. Jürgen Volkert</a:t>
            </a:r>
          </a:p>
          <a:p>
            <a:endParaRPr lang="de-DE" dirty="0"/>
          </a:p>
        </p:txBody>
      </p:sp>
      <p:sp>
        <p:nvSpPr>
          <p:cNvPr id="7" name="Foliennummernplatzhalter 6"/>
          <p:cNvSpPr>
            <a:spLocks noGrp="1"/>
          </p:cNvSpPr>
          <p:nvPr>
            <p:ph type="sldNum" sz="quarter" idx="12"/>
          </p:nvPr>
        </p:nvSpPr>
        <p:spPr>
          <a:xfrm>
            <a:off x="467544" y="6309320"/>
            <a:ext cx="864096" cy="365125"/>
          </a:xfrm>
          <a:prstGeom prst="rect">
            <a:avLst/>
          </a:prstGeom>
        </p:spPr>
        <p:txBody>
          <a:bodyPr/>
          <a:lstStyle/>
          <a:p>
            <a:fld id="{8E996F04-5E16-4FBE-AB3A-65452D2B2547}" type="slidenum">
              <a:rPr lang="de-DE" smtClean="0"/>
              <a:pPr/>
              <a:t>‹Nr.›</a:t>
            </a:fld>
            <a:endParaRPr lang="de-DE"/>
          </a:p>
        </p:txBody>
      </p:sp>
      <p:sp>
        <p:nvSpPr>
          <p:cNvPr id="9" name="Inhaltsplatzhalter 8"/>
          <p:cNvSpPr>
            <a:spLocks noGrp="1"/>
          </p:cNvSpPr>
          <p:nvPr>
            <p:ph sz="quarter" idx="1"/>
          </p:nvPr>
        </p:nvSpPr>
        <p:spPr>
          <a:xfrm>
            <a:off x="457200" y="1219200"/>
            <a:ext cx="4041648" cy="4937760"/>
          </a:xfrm>
        </p:spPr>
        <p:txBody>
          <a:bodyPr/>
          <a:lstStyle/>
          <a:p>
            <a:pPr lvl="0" eaLnBrk="1" latinLnBrk="0" hangingPunct="1"/>
            <a:r>
              <a:rPr lang="de-DE" dirty="0" smtClean="0"/>
              <a:t>Textmasterformate durch Klicken bearbeiten</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11" name="Inhaltsplatzhalter 10"/>
          <p:cNvSpPr>
            <a:spLocks noGrp="1"/>
          </p:cNvSpPr>
          <p:nvPr>
            <p:ph sz="quarter" idx="2"/>
          </p:nvPr>
        </p:nvSpPr>
        <p:spPr>
          <a:xfrm>
            <a:off x="4632198" y="1216152"/>
            <a:ext cx="4041648" cy="493776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Vergleich">
    <p:spTree>
      <p:nvGrpSpPr>
        <p:cNvPr id="1" name=""/>
        <p:cNvGrpSpPr/>
        <p:nvPr/>
      </p:nvGrpSpPr>
      <p:grpSpPr>
        <a:xfrm>
          <a:off x="0" y="0"/>
          <a:ext cx="0" cy="0"/>
          <a:chOff x="0" y="0"/>
          <a:chExt cx="0" cy="0"/>
        </a:xfrm>
      </p:grpSpPr>
      <p:sp>
        <p:nvSpPr>
          <p:cNvPr id="12" name="Rechteck 11"/>
          <p:cNvSpPr/>
          <p:nvPr userDrawn="1"/>
        </p:nvSpPr>
        <p:spPr>
          <a:xfrm>
            <a:off x="0" y="0"/>
            <a:ext cx="9144000" cy="1196752"/>
          </a:xfrm>
          <a:prstGeom prst="rect">
            <a:avLst/>
          </a:prstGeom>
          <a:solidFill>
            <a:srgbClr val="C0C0C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pic>
        <p:nvPicPr>
          <p:cNvPr id="14" name="Grafik 13" descr="globus_rand.png"/>
          <p:cNvPicPr>
            <a:picLocks noChangeAspect="1"/>
          </p:cNvPicPr>
          <p:nvPr userDrawn="1"/>
        </p:nvPicPr>
        <p:blipFill>
          <a:blip r:embed="rId2" cstate="print"/>
          <a:stretch>
            <a:fillRect/>
          </a:stretch>
        </p:blipFill>
        <p:spPr>
          <a:xfrm>
            <a:off x="7740352" y="188640"/>
            <a:ext cx="943200" cy="943200"/>
          </a:xfrm>
          <a:prstGeom prst="rect">
            <a:avLst/>
          </a:prstGeom>
        </p:spPr>
      </p:pic>
      <p:sp>
        <p:nvSpPr>
          <p:cNvPr id="2" name="Titel 1"/>
          <p:cNvSpPr>
            <a:spLocks noGrp="1"/>
          </p:cNvSpPr>
          <p:nvPr>
            <p:ph type="title"/>
          </p:nvPr>
        </p:nvSpPr>
        <p:spPr>
          <a:xfrm>
            <a:off x="457200" y="228600"/>
            <a:ext cx="8229600" cy="914400"/>
          </a:xfrm>
        </p:spPr>
        <p:txBody>
          <a:bodyPr anchor="ctr"/>
          <a:lstStyle>
            <a:lvl1pPr>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7" name="Datumsplatzhalter 6"/>
          <p:cNvSpPr>
            <a:spLocks noGrp="1"/>
          </p:cNvSpPr>
          <p:nvPr>
            <p:ph type="dt" sz="half" idx="10"/>
          </p:nvPr>
        </p:nvSpPr>
        <p:spPr>
          <a:xfrm>
            <a:off x="6400800" y="6356350"/>
            <a:ext cx="2289048" cy="365760"/>
          </a:xfrm>
          <a:prstGeom prst="rect">
            <a:avLst/>
          </a:prstGeom>
        </p:spPr>
        <p:txBody>
          <a:bodyPr/>
          <a:lstStyle/>
          <a:p>
            <a:fld id="{46205117-7AB5-4F77-BCF3-3C837D3A4C11}" type="datetimeFigureOut">
              <a:rPr lang="de-DE" smtClean="0"/>
              <a:pPr/>
              <a:t>16.07.2021</a:t>
            </a:fld>
            <a:endParaRPr lang="de-DE"/>
          </a:p>
        </p:txBody>
      </p:sp>
      <p:sp>
        <p:nvSpPr>
          <p:cNvPr id="8" name="Fußzeilenplatzhalter 7"/>
          <p:cNvSpPr>
            <a:spLocks noGrp="1"/>
          </p:cNvSpPr>
          <p:nvPr>
            <p:ph type="ftr" sz="quarter" idx="11"/>
          </p:nvPr>
        </p:nvSpPr>
        <p:spPr/>
        <p:txBody>
          <a:bodyPr/>
          <a:lstStyle/>
          <a:p>
            <a:r>
              <a:rPr lang="de-DE" dirty="0" smtClean="0"/>
              <a:t>Prof. Dr. Jürgen Volkert</a:t>
            </a:r>
          </a:p>
          <a:p>
            <a:endParaRPr lang="de-DE" dirty="0"/>
          </a:p>
        </p:txBody>
      </p:sp>
      <p:sp>
        <p:nvSpPr>
          <p:cNvPr id="9" name="Foliennummernplatzhalter 8"/>
          <p:cNvSpPr>
            <a:spLocks noGrp="1"/>
          </p:cNvSpPr>
          <p:nvPr>
            <p:ph type="sldNum" sz="quarter" idx="12"/>
          </p:nvPr>
        </p:nvSpPr>
        <p:spPr>
          <a:xfrm>
            <a:off x="467544" y="6309320"/>
            <a:ext cx="864096" cy="365125"/>
          </a:xfrm>
          <a:prstGeom prst="rect">
            <a:avLst/>
          </a:prstGeom>
        </p:spPr>
        <p:txBody>
          <a:bodyPr/>
          <a:lstStyle/>
          <a:p>
            <a:fld id="{8E996F04-5E16-4FBE-AB3A-65452D2B2547}" type="slidenum">
              <a:rPr lang="de-DE" smtClean="0"/>
              <a:pPr/>
              <a:t>‹Nr.›</a:t>
            </a:fld>
            <a:endParaRPr lang="de-DE"/>
          </a:p>
        </p:txBody>
      </p:sp>
      <p:sp>
        <p:nvSpPr>
          <p:cNvPr id="11" name="Inhaltsplatzhalter 10"/>
          <p:cNvSpPr>
            <a:spLocks noGrp="1"/>
          </p:cNvSpPr>
          <p:nvPr>
            <p:ph sz="quarter" idx="2"/>
          </p:nvPr>
        </p:nvSpPr>
        <p:spPr>
          <a:xfrm>
            <a:off x="457200" y="2133600"/>
            <a:ext cx="4038600" cy="40386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3" name="Inhaltsplatzhalter 12"/>
          <p:cNvSpPr>
            <a:spLocks noGrp="1"/>
          </p:cNvSpPr>
          <p:nvPr>
            <p:ph sz="quarter" idx="4"/>
          </p:nvPr>
        </p:nvSpPr>
        <p:spPr>
          <a:xfrm>
            <a:off x="4648200" y="2133600"/>
            <a:ext cx="4038600" cy="40386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Nur Titel">
    <p:spTree>
      <p:nvGrpSpPr>
        <p:cNvPr id="1" name=""/>
        <p:cNvGrpSpPr/>
        <p:nvPr/>
      </p:nvGrpSpPr>
      <p:grpSpPr>
        <a:xfrm>
          <a:off x="0" y="0"/>
          <a:ext cx="0" cy="0"/>
          <a:chOff x="0" y="0"/>
          <a:chExt cx="0" cy="0"/>
        </a:xfrm>
      </p:grpSpPr>
      <p:sp>
        <p:nvSpPr>
          <p:cNvPr id="8" name="Rechteck 7"/>
          <p:cNvSpPr/>
          <p:nvPr userDrawn="1"/>
        </p:nvSpPr>
        <p:spPr>
          <a:xfrm>
            <a:off x="0" y="0"/>
            <a:ext cx="9144000" cy="1196752"/>
          </a:xfrm>
          <a:prstGeom prst="rect">
            <a:avLst/>
          </a:prstGeom>
          <a:solidFill>
            <a:srgbClr val="C0C0C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pic>
        <p:nvPicPr>
          <p:cNvPr id="9" name="Grafik 8" descr="globus_rand.png"/>
          <p:cNvPicPr>
            <a:picLocks noChangeAspect="1"/>
          </p:cNvPicPr>
          <p:nvPr userDrawn="1"/>
        </p:nvPicPr>
        <p:blipFill>
          <a:blip r:embed="rId2" cstate="print"/>
          <a:stretch>
            <a:fillRect/>
          </a:stretch>
        </p:blipFill>
        <p:spPr>
          <a:xfrm>
            <a:off x="7740352" y="188640"/>
            <a:ext cx="943200" cy="943200"/>
          </a:xfrm>
          <a:prstGeom prst="rect">
            <a:avLst/>
          </a:prstGeom>
        </p:spPr>
      </p:pic>
      <p:sp>
        <p:nvSpPr>
          <p:cNvPr id="2" name="Titel 1"/>
          <p:cNvSpPr>
            <a:spLocks noGrp="1"/>
          </p:cNvSpPr>
          <p:nvPr>
            <p:ph type="title"/>
          </p:nvPr>
        </p:nvSpPr>
        <p:spPr>
          <a:xfrm>
            <a:off x="457200" y="228600"/>
            <a:ext cx="8229600" cy="914400"/>
          </a:xfrm>
        </p:spPr>
        <p:txBody>
          <a:bodyPr/>
          <a:lstStyle/>
          <a:p>
            <a:r>
              <a:rPr kumimoji="0" lang="de-DE" dirty="0" smtClean="0"/>
              <a:t>Titelmasterformat durch Klicken bearbeiten</a:t>
            </a:r>
            <a:endParaRPr kumimoji="0" lang="en-US" dirty="0"/>
          </a:p>
        </p:txBody>
      </p:sp>
      <p:sp>
        <p:nvSpPr>
          <p:cNvPr id="3" name="Datumsplatzhalter 2"/>
          <p:cNvSpPr>
            <a:spLocks noGrp="1"/>
          </p:cNvSpPr>
          <p:nvPr>
            <p:ph type="dt" sz="half" idx="10"/>
          </p:nvPr>
        </p:nvSpPr>
        <p:spPr>
          <a:xfrm>
            <a:off x="6400800" y="6356350"/>
            <a:ext cx="2289048" cy="365760"/>
          </a:xfrm>
          <a:prstGeom prst="rect">
            <a:avLst/>
          </a:prstGeom>
        </p:spPr>
        <p:txBody>
          <a:bodyPr/>
          <a:lstStyle/>
          <a:p>
            <a:fld id="{46205117-7AB5-4F77-BCF3-3C837D3A4C11}" type="datetimeFigureOut">
              <a:rPr lang="de-DE" smtClean="0"/>
              <a:pPr/>
              <a:t>16.07.2021</a:t>
            </a:fld>
            <a:endParaRPr lang="de-DE"/>
          </a:p>
        </p:txBody>
      </p:sp>
      <p:sp>
        <p:nvSpPr>
          <p:cNvPr id="4" name="Fußzeilenplatzhalter 3"/>
          <p:cNvSpPr>
            <a:spLocks noGrp="1"/>
          </p:cNvSpPr>
          <p:nvPr>
            <p:ph type="ftr" sz="quarter" idx="11"/>
          </p:nvPr>
        </p:nvSpPr>
        <p:spPr/>
        <p:txBody>
          <a:bodyPr/>
          <a:lstStyle/>
          <a:p>
            <a:r>
              <a:rPr lang="de-DE" dirty="0" smtClean="0"/>
              <a:t>Prof. Dr. Jürgen Volkert</a:t>
            </a:r>
          </a:p>
          <a:p>
            <a:endParaRPr lang="de-DE" dirty="0"/>
          </a:p>
        </p:txBody>
      </p:sp>
      <p:sp>
        <p:nvSpPr>
          <p:cNvPr id="5" name="Foliennummernplatzhalter 4"/>
          <p:cNvSpPr>
            <a:spLocks noGrp="1"/>
          </p:cNvSpPr>
          <p:nvPr>
            <p:ph type="sldNum" sz="quarter" idx="12"/>
          </p:nvPr>
        </p:nvSpPr>
        <p:spPr>
          <a:xfrm>
            <a:off x="467544" y="6309320"/>
            <a:ext cx="864096" cy="365125"/>
          </a:xfrm>
          <a:prstGeom prst="rect">
            <a:avLst/>
          </a:prstGeom>
        </p:spPr>
        <p:txBody>
          <a:bodyPr/>
          <a:lstStyle/>
          <a:p>
            <a:fld id="{8E996F04-5E16-4FBE-AB3A-65452D2B2547}" type="slidenum">
              <a:rPr lang="de-DE" smtClean="0"/>
              <a:pPr/>
              <a:t>‹Nr.›</a:t>
            </a:fld>
            <a:endParaRPr lang="de-DE"/>
          </a:p>
        </p:txBody>
      </p:sp>
      <p:sp>
        <p:nvSpPr>
          <p:cNvPr id="6" name="Gleichschenkliges Dreiec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1_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6400800" y="6356350"/>
            <a:ext cx="2289048" cy="365760"/>
          </a:xfrm>
          <a:prstGeom prst="rect">
            <a:avLst/>
          </a:prstGeom>
        </p:spPr>
        <p:txBody>
          <a:bodyPr/>
          <a:lstStyle/>
          <a:p>
            <a:fld id="{46205117-7AB5-4F77-BCF3-3C837D3A4C11}" type="datetimeFigureOut">
              <a:rPr lang="de-DE" smtClean="0"/>
              <a:pPr/>
              <a:t>16.07.2021</a:t>
            </a:fld>
            <a:endParaRPr lang="de-DE"/>
          </a:p>
        </p:txBody>
      </p:sp>
      <p:sp>
        <p:nvSpPr>
          <p:cNvPr id="3" name="Fußzeilenplatzhalter 2"/>
          <p:cNvSpPr>
            <a:spLocks noGrp="1"/>
          </p:cNvSpPr>
          <p:nvPr>
            <p:ph type="ftr" sz="quarter" idx="11"/>
          </p:nvPr>
        </p:nvSpPr>
        <p:spPr/>
        <p:txBody>
          <a:bodyPr/>
          <a:lstStyle/>
          <a:p>
            <a:r>
              <a:rPr lang="de-DE" dirty="0" smtClean="0"/>
              <a:t>Prof. Dr. Jürgen Volkert</a:t>
            </a:r>
          </a:p>
          <a:p>
            <a:endParaRPr lang="de-DE" dirty="0"/>
          </a:p>
        </p:txBody>
      </p:sp>
      <p:sp>
        <p:nvSpPr>
          <p:cNvPr id="4" name="Foliennummernplatzhalter 3"/>
          <p:cNvSpPr>
            <a:spLocks noGrp="1"/>
          </p:cNvSpPr>
          <p:nvPr>
            <p:ph type="sldNum" sz="quarter" idx="12"/>
          </p:nvPr>
        </p:nvSpPr>
        <p:spPr>
          <a:xfrm>
            <a:off x="467544" y="6309320"/>
            <a:ext cx="864096" cy="365125"/>
          </a:xfrm>
          <a:prstGeom prst="rect">
            <a:avLst/>
          </a:prstGeom>
        </p:spPr>
        <p:txBody>
          <a:bodyPr/>
          <a:lstStyle/>
          <a:p>
            <a:fld id="{8E996F04-5E16-4FBE-AB3A-65452D2B2547}" type="slidenum">
              <a:rPr lang="de-DE" smtClean="0"/>
              <a:pPr/>
              <a:t>‹Nr.›</a:t>
            </a:fld>
            <a:endParaRPr lang="de-DE"/>
          </a:p>
        </p:txBody>
      </p:sp>
      <p:sp>
        <p:nvSpPr>
          <p:cNvPr id="5" name="Gerade Verbindung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Gleichschenkliges Dreiec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eck 9"/>
          <p:cNvSpPr/>
          <p:nvPr userDrawn="1"/>
        </p:nvSpPr>
        <p:spPr>
          <a:xfrm>
            <a:off x="0" y="0"/>
            <a:ext cx="9144000" cy="1196752"/>
          </a:xfrm>
          <a:prstGeom prst="rect">
            <a:avLst/>
          </a:prstGeom>
          <a:solidFill>
            <a:srgbClr val="C0C0C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pic>
        <p:nvPicPr>
          <p:cNvPr id="11" name="Grafik 10" descr="globus_rand.png"/>
          <p:cNvPicPr>
            <a:picLocks noChangeAspect="1"/>
          </p:cNvPicPr>
          <p:nvPr userDrawn="1"/>
        </p:nvPicPr>
        <p:blipFill>
          <a:blip r:embed="rId2" cstate="print"/>
          <a:stretch>
            <a:fillRect/>
          </a:stretch>
        </p:blipFill>
        <p:spPr>
          <a:xfrm>
            <a:off x="7740352" y="188640"/>
            <a:ext cx="943200" cy="9432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de-DE" dirty="0" smtClean="0"/>
              <a:t>Titelmasterformat durch Klicken bearbeiten</a:t>
            </a:r>
            <a:endParaRPr kumimoji="0" lang="en-US" dirty="0"/>
          </a:p>
        </p:txBody>
      </p:sp>
      <p:sp>
        <p:nvSpPr>
          <p:cNvPr id="3" name="Textplatzhalt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a:xfrm>
            <a:off x="6400800" y="6356350"/>
            <a:ext cx="2289048" cy="365760"/>
          </a:xfrm>
          <a:prstGeom prst="rect">
            <a:avLst/>
          </a:prstGeom>
        </p:spPr>
        <p:txBody>
          <a:bodyPr/>
          <a:lstStyle/>
          <a:p>
            <a:fld id="{46205117-7AB5-4F77-BCF3-3C837D3A4C11}" type="datetimeFigureOut">
              <a:rPr lang="de-DE" smtClean="0"/>
              <a:pPr/>
              <a:t>16.07.2021</a:t>
            </a:fld>
            <a:endParaRPr lang="de-DE"/>
          </a:p>
        </p:txBody>
      </p:sp>
      <p:sp>
        <p:nvSpPr>
          <p:cNvPr id="6" name="Fußzeilenplatzhalter 5"/>
          <p:cNvSpPr>
            <a:spLocks noGrp="1"/>
          </p:cNvSpPr>
          <p:nvPr>
            <p:ph type="ftr" sz="quarter" idx="11"/>
          </p:nvPr>
        </p:nvSpPr>
        <p:spPr/>
        <p:txBody>
          <a:bodyPr/>
          <a:lstStyle/>
          <a:p>
            <a:r>
              <a:rPr lang="de-DE" dirty="0" smtClean="0"/>
              <a:t>Prof. Dr. Jürgen Volkert</a:t>
            </a:r>
          </a:p>
          <a:p>
            <a:endParaRPr lang="de-DE" dirty="0"/>
          </a:p>
        </p:txBody>
      </p:sp>
      <p:sp>
        <p:nvSpPr>
          <p:cNvPr id="7" name="Foliennummernplatzhalter 6"/>
          <p:cNvSpPr>
            <a:spLocks noGrp="1"/>
          </p:cNvSpPr>
          <p:nvPr>
            <p:ph type="sldNum" sz="quarter" idx="12"/>
          </p:nvPr>
        </p:nvSpPr>
        <p:spPr>
          <a:xfrm>
            <a:off x="467544" y="6309320"/>
            <a:ext cx="864096" cy="365125"/>
          </a:xfrm>
          <a:prstGeom prst="rect">
            <a:avLst/>
          </a:prstGeom>
        </p:spPr>
        <p:txBody>
          <a:bodyPr/>
          <a:lstStyle/>
          <a:p>
            <a:fld id="{8E996F04-5E16-4FBE-AB3A-65452D2B2547}" type="slidenum">
              <a:rPr lang="de-DE" smtClean="0"/>
              <a:pPr/>
              <a:t>‹Nr.›</a:t>
            </a:fld>
            <a:endParaRPr lang="de-DE"/>
          </a:p>
        </p:txBody>
      </p:sp>
      <p:sp>
        <p:nvSpPr>
          <p:cNvPr id="8" name="Gerade Verbindung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Gerade Verbindung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Gleichschenkliges Dreiec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Inhaltsplatzhalter 11"/>
          <p:cNvSpPr>
            <a:spLocks noGrp="1"/>
          </p:cNvSpPr>
          <p:nvPr>
            <p:ph sz="quarter" idx="1"/>
          </p:nvPr>
        </p:nvSpPr>
        <p:spPr>
          <a:xfrm>
            <a:off x="304800" y="304800"/>
            <a:ext cx="5715000" cy="57150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pic>
        <p:nvPicPr>
          <p:cNvPr id="11" name="Picture 2" descr="C:\Users\Anna\Desktop\globus.png"/>
          <p:cNvPicPr>
            <a:picLocks noChangeAspect="1" noChangeArrowheads="1"/>
          </p:cNvPicPr>
          <p:nvPr userDrawn="1"/>
        </p:nvPicPr>
        <p:blipFill>
          <a:blip r:embed="rId2" cstate="print"/>
          <a:srcRect/>
          <a:stretch>
            <a:fillRect/>
          </a:stretch>
        </p:blipFill>
        <p:spPr bwMode="auto">
          <a:xfrm>
            <a:off x="7740352" y="188640"/>
            <a:ext cx="943104" cy="943104"/>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1_Bild mit Überschrif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de-DE" dirty="0" smtClean="0"/>
              <a:t>Titelmasterformat durch Klicken bearbeiten</a:t>
            </a:r>
            <a:endParaRPr kumimoji="0" lang="en-US" dirty="0"/>
          </a:p>
        </p:txBody>
      </p:sp>
      <p:sp>
        <p:nvSpPr>
          <p:cNvPr id="3" name="Bildplatzhalt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de-DE" smtClean="0"/>
              <a:t>Bild durch Klicken auf Symbol hinzufügen</a:t>
            </a:r>
            <a:endParaRPr kumimoji="0" lang="en-US" dirty="0"/>
          </a:p>
        </p:txBody>
      </p:sp>
      <p:sp>
        <p:nvSpPr>
          <p:cNvPr id="4" name="Textplatzhalt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a:xfrm>
            <a:off x="6400800" y="6356350"/>
            <a:ext cx="2289048" cy="365760"/>
          </a:xfrm>
          <a:prstGeom prst="rect">
            <a:avLst/>
          </a:prstGeom>
        </p:spPr>
        <p:txBody>
          <a:bodyPr/>
          <a:lstStyle/>
          <a:p>
            <a:fld id="{46205117-7AB5-4F77-BCF3-3C837D3A4C11}" type="datetimeFigureOut">
              <a:rPr lang="de-DE" smtClean="0"/>
              <a:pPr/>
              <a:t>16.07.2021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a:xfrm>
            <a:off x="467544" y="6309320"/>
            <a:ext cx="864096" cy="365125"/>
          </a:xfrm>
          <a:prstGeom prst="rect">
            <a:avLst/>
          </a:prstGeom>
        </p:spPr>
        <p:txBody>
          <a:bodyPr/>
          <a:lstStyle/>
          <a:p>
            <a:fld id="{8E996F04-5E16-4FBE-AB3A-65452D2B2547}" type="slidenum">
              <a:rPr lang="de-DE" smtClean="0"/>
              <a:pPr/>
              <a:t>‹Nr.›</a:t>
            </a:fld>
            <a:endParaRPr lang="de-DE"/>
          </a:p>
        </p:txBody>
      </p:sp>
      <p:sp>
        <p:nvSpPr>
          <p:cNvPr id="8" name="Gerade Verbindung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Gleichschenkliges Dreiec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eck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de-DE" dirty="0" smtClean="0"/>
              <a:t>Prof. Dr. Jürgen Volkert</a:t>
            </a:r>
            <a:endParaRPr lang="de-DE" dirty="0"/>
          </a:p>
        </p:txBody>
      </p:sp>
      <p:sp>
        <p:nvSpPr>
          <p:cNvPr id="7" name="Rectangle 11"/>
          <p:cNvSpPr>
            <a:spLocks noGrp="1" noChangeArrowheads="1"/>
          </p:cNvSpPr>
          <p:nvPr userDrawn="1">
            <p:ph type="sldNum" sz="quarter" idx="4"/>
          </p:nvPr>
        </p:nvSpPr>
        <p:spPr>
          <a:xfrm>
            <a:off x="612648" y="6356350"/>
            <a:ext cx="1981200" cy="365760"/>
          </a:xfrm>
          <a:prstGeom prst="rect">
            <a:avLst/>
          </a:prstGeom>
        </p:spPr>
        <p:txBody>
          <a:bodyPr/>
          <a:lstStyle>
            <a:lvl1pPr>
              <a:defRPr/>
            </a:lvl1pPr>
          </a:lstStyle>
          <a:p>
            <a:pPr>
              <a:defRPr/>
            </a:pPr>
            <a:fld id="{2E8A2266-E100-4F60-A6FD-B241EA3D131B}" type="slidenum">
              <a:rPr lang="en-US" smtClean="0">
                <a:solidFill>
                  <a:srgbClr val="000000"/>
                </a:solidFill>
                <a:latin typeface="Calibri"/>
              </a:rPr>
              <a:pPr>
                <a:defRPr/>
              </a:pPr>
              <a:t>‹Nr.›</a:t>
            </a:fld>
            <a:endParaRPr lang="en-US" dirty="0">
              <a:solidFill>
                <a:srgbClr val="000000"/>
              </a:solidFill>
              <a:latin typeface="Calibri"/>
            </a:endParaRPr>
          </a:p>
        </p:txBody>
      </p:sp>
      <p:pic>
        <p:nvPicPr>
          <p:cNvPr id="8" name="Picture 2" descr="C:\Users\Anna\AppData\Local\Microsoft\Windows\Temporary Internet Files\Content.Outlook\N3L1ON05\LogoHSPF-sw.jpg"/>
          <p:cNvPicPr>
            <a:picLocks noChangeAspect="1" noChangeArrowheads="1"/>
          </p:cNvPicPr>
          <p:nvPr userDrawn="1"/>
        </p:nvPicPr>
        <p:blipFill>
          <a:blip r:embed="rId24" cstate="print"/>
          <a:srcRect/>
          <a:stretch>
            <a:fillRect/>
          </a:stretch>
        </p:blipFill>
        <p:spPr bwMode="auto">
          <a:xfrm>
            <a:off x="5796136" y="6381328"/>
            <a:ext cx="3240360" cy="308356"/>
          </a:xfrm>
          <a:prstGeom prst="rect">
            <a:avLst/>
          </a:prstGeom>
          <a:noFill/>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49" r:id="rId12"/>
    <p:sldLayoutId id="2147483650" r:id="rId13"/>
    <p:sldLayoutId id="2147483651" r:id="rId14"/>
    <p:sldLayoutId id="2147483652" r:id="rId15"/>
    <p:sldLayoutId id="2147483653" r:id="rId16"/>
    <p:sldLayoutId id="2147483654" r:id="rId17"/>
    <p:sldLayoutId id="2147483655" r:id="rId18"/>
    <p:sldLayoutId id="2147483656" r:id="rId19"/>
    <p:sldLayoutId id="2147483657" r:id="rId20"/>
    <p:sldLayoutId id="2147483658" r:id="rId21"/>
    <p:sldLayoutId id="2147483659" r:id="rId22"/>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3.emf"/><Relationship Id="rId4" Type="http://schemas.openxmlformats.org/officeDocument/2006/relationships/image" Target="../media/image12.emf"/></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5.emf"/></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juergen.volkert@hs-pforzheim.d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globalreporting.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unglobalcompact.org/AboutTheGC/TheTenPrinciples/principle1.html" TargetMode="External"/><Relationship Id="rId2" Type="http://schemas.openxmlformats.org/officeDocument/2006/relationships/hyperlink" Target="http://www.unglobalcompact.org/AboutTheGC/TheTenPrinciples/humanRights.html" TargetMode="External"/><Relationship Id="rId1" Type="http://schemas.openxmlformats.org/officeDocument/2006/relationships/slideLayout" Target="../slideLayouts/slideLayout2.xml"/><Relationship Id="rId5" Type="http://schemas.openxmlformats.org/officeDocument/2006/relationships/hyperlink" Target="http://www.unglobalcompact.org/AboutTheGC/TheTenPrinciples/labour.html" TargetMode="External"/><Relationship Id="rId4" Type="http://schemas.openxmlformats.org/officeDocument/2006/relationships/hyperlink" Target="http://www.unglobalcompact.org/AboutTheGC/TheTenPrinciples/Principle2.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unglobalcompact.org/AboutTheGC/TheTenPrinciples/principle3.html" TargetMode="External"/><Relationship Id="rId2" Type="http://schemas.openxmlformats.org/officeDocument/2006/relationships/hyperlink" Target="http://www.unglobalcompact.org/AboutTheGC/TheTenPrinciples/labour.html" TargetMode="External"/><Relationship Id="rId1" Type="http://schemas.openxmlformats.org/officeDocument/2006/relationships/slideLayout" Target="../slideLayouts/slideLayout2.xml"/><Relationship Id="rId6" Type="http://schemas.openxmlformats.org/officeDocument/2006/relationships/hyperlink" Target="http://www.unglobalcompact.org/AboutTheGC/TheTenPrinciples/principle6.html" TargetMode="External"/><Relationship Id="rId5" Type="http://schemas.openxmlformats.org/officeDocument/2006/relationships/hyperlink" Target="http://www.unglobalcompact.org/AboutTheGC/TheTenPrinciples/principle5.html" TargetMode="External"/><Relationship Id="rId4" Type="http://schemas.openxmlformats.org/officeDocument/2006/relationships/hyperlink" Target="http://www.unglobalcompact.org/AboutTheGC/TheTenPrinciples/Principle4.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unglobalcompact.org/AboutTheGC/TheTenPrinciples/principle7.html" TargetMode="External"/><Relationship Id="rId7" Type="http://schemas.openxmlformats.org/officeDocument/2006/relationships/hyperlink" Target="http://www.unglobalcompact.org/AboutTheGC/TheTenPrinciples/principle10.html" TargetMode="External"/><Relationship Id="rId2" Type="http://schemas.openxmlformats.org/officeDocument/2006/relationships/hyperlink" Target="http://www.unglobalcompact.org/AboutTheGC/TheTenPrinciples/environment.html" TargetMode="External"/><Relationship Id="rId1" Type="http://schemas.openxmlformats.org/officeDocument/2006/relationships/slideLayout" Target="../slideLayouts/slideLayout2.xml"/><Relationship Id="rId6" Type="http://schemas.openxmlformats.org/officeDocument/2006/relationships/hyperlink" Target="http://www.unglobalcompact.org/AboutTheGC/TheTenPrinciples/anti-corruption.html" TargetMode="External"/><Relationship Id="rId5" Type="http://schemas.openxmlformats.org/officeDocument/2006/relationships/hyperlink" Target="http://www.unglobalcompact.org/AboutTheGC/TheTenPrinciples/principle9.html" TargetMode="External"/><Relationship Id="rId4" Type="http://schemas.openxmlformats.org/officeDocument/2006/relationships/hyperlink" Target="http://www.unglobalcompact.org/AboutTheGC/TheTenPrinciples/principle8.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normAutofit fontScale="90000"/>
          </a:bodyPr>
          <a:lstStyle/>
          <a:p>
            <a:r>
              <a:rPr lang="de-DE" b="1" dirty="0" smtClean="0"/>
              <a:t>Fakultät W&amp;R: PROMOS</a:t>
            </a:r>
            <a:br>
              <a:rPr lang="de-DE" b="1" dirty="0" smtClean="0"/>
            </a:br>
            <a:r>
              <a:rPr lang="en-US" sz="2700" b="1" dirty="0" err="1" smtClean="0"/>
              <a:t>Einführung</a:t>
            </a:r>
            <a:r>
              <a:rPr lang="en-US" sz="2700" b="1" dirty="0" smtClean="0"/>
              <a:t> 19. </a:t>
            </a:r>
            <a:r>
              <a:rPr lang="en-US" sz="2700" b="1" dirty="0" err="1" smtClean="0"/>
              <a:t>Juli</a:t>
            </a:r>
            <a:r>
              <a:rPr lang="en-US" sz="2700" b="1" dirty="0" smtClean="0"/>
              <a:t> 2021</a:t>
            </a:r>
            <a:br>
              <a:rPr lang="en-US" sz="2700" b="1" dirty="0" smtClean="0"/>
            </a:br>
            <a:endParaRPr lang="de-DE" sz="2700" dirty="0"/>
          </a:p>
        </p:txBody>
      </p:sp>
      <p:sp>
        <p:nvSpPr>
          <p:cNvPr id="5" name="Untertitel 4"/>
          <p:cNvSpPr>
            <a:spLocks noGrp="1"/>
          </p:cNvSpPr>
          <p:nvPr>
            <p:ph type="subTitle" idx="1"/>
          </p:nvPr>
        </p:nvSpPr>
        <p:spPr/>
        <p:txBody>
          <a:bodyPr/>
          <a:lstStyle/>
          <a:p>
            <a:r>
              <a:rPr lang="en-US" dirty="0" smtClean="0"/>
              <a:t>Professor Dr. Jürgen Volkert</a:t>
            </a:r>
            <a:endParaRPr lang="de-DE" dirty="0" smtClean="0"/>
          </a:p>
          <a:p>
            <a:endParaRPr lang="de-DE"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
          </p:nvPr>
        </p:nvSpPr>
        <p:spPr>
          <a:xfrm>
            <a:off x="457200" y="1268760"/>
            <a:ext cx="8507288" cy="4888200"/>
          </a:xfrm>
        </p:spPr>
        <p:txBody>
          <a:bodyPr>
            <a:noAutofit/>
          </a:bodyPr>
          <a:lstStyle/>
          <a:p>
            <a:pPr>
              <a:spcBef>
                <a:spcPts val="200"/>
              </a:spcBef>
              <a:spcAft>
                <a:spcPts val="200"/>
              </a:spcAft>
              <a:buNone/>
            </a:pPr>
            <a:r>
              <a:rPr lang="de-DE" sz="2100" dirty="0" smtClean="0"/>
              <a:t>Ziele von </a:t>
            </a:r>
            <a:r>
              <a:rPr lang="de-DE" sz="2100" b="1" dirty="0" smtClean="0"/>
              <a:t>PRME</a:t>
            </a:r>
            <a:r>
              <a:rPr lang="de-DE" sz="2100" dirty="0" smtClean="0"/>
              <a:t> = Integration einer </a:t>
            </a:r>
            <a:r>
              <a:rPr lang="de-DE" sz="2100" dirty="0" err="1" smtClean="0"/>
              <a:t>Responsible</a:t>
            </a:r>
            <a:r>
              <a:rPr lang="de-DE" sz="2100" dirty="0" smtClean="0"/>
              <a:t> Management Education in:</a:t>
            </a:r>
          </a:p>
          <a:p>
            <a:pPr marL="285750" lvl="1">
              <a:spcBef>
                <a:spcPts val="200"/>
              </a:spcBef>
              <a:spcAft>
                <a:spcPts val="200"/>
              </a:spcAft>
              <a:buFont typeface="Arial" pitchFamily="34" charset="0"/>
              <a:buChar char="•"/>
            </a:pPr>
            <a:r>
              <a:rPr lang="de-DE" sz="2100" dirty="0" smtClean="0"/>
              <a:t>Lehre, d.h. Curriculum der jeweiligen Fächer</a:t>
            </a:r>
          </a:p>
          <a:p>
            <a:pPr marL="285750" lvl="1">
              <a:spcBef>
                <a:spcPts val="200"/>
              </a:spcBef>
              <a:spcAft>
                <a:spcPts val="200"/>
              </a:spcAft>
              <a:buFont typeface="Arial" pitchFamily="34" charset="0"/>
              <a:buChar char="•"/>
            </a:pPr>
            <a:r>
              <a:rPr lang="de-DE" sz="2100" dirty="0" smtClean="0"/>
              <a:t>Unternehmens- und Praxiskontakte</a:t>
            </a:r>
          </a:p>
          <a:p>
            <a:pPr marL="285750" lvl="1">
              <a:spcBef>
                <a:spcPts val="200"/>
              </a:spcBef>
              <a:spcAft>
                <a:spcPts val="1200"/>
              </a:spcAft>
              <a:buFont typeface="Arial" pitchFamily="34" charset="0"/>
              <a:buChar char="•"/>
            </a:pPr>
            <a:r>
              <a:rPr lang="de-DE" sz="2100" dirty="0" smtClean="0"/>
              <a:t>Forschung</a:t>
            </a:r>
          </a:p>
          <a:p>
            <a:pPr lvl="1">
              <a:spcBef>
                <a:spcPts val="600"/>
              </a:spcBef>
              <a:spcAft>
                <a:spcPts val="600"/>
              </a:spcAft>
              <a:buNone/>
            </a:pPr>
            <a:endParaRPr lang="de-DE" sz="2100" dirty="0" smtClean="0"/>
          </a:p>
          <a:p>
            <a:pPr lvl="1">
              <a:spcBef>
                <a:spcPts val="600"/>
              </a:spcBef>
              <a:spcAft>
                <a:spcPts val="600"/>
              </a:spcAft>
              <a:buNone/>
            </a:pPr>
            <a:endParaRPr lang="de-DE" sz="2100" dirty="0"/>
          </a:p>
          <a:p>
            <a:pPr lvl="1">
              <a:spcBef>
                <a:spcPts val="600"/>
              </a:spcBef>
              <a:spcAft>
                <a:spcPts val="600"/>
              </a:spcAft>
              <a:buNone/>
            </a:pPr>
            <a:endParaRPr lang="de-DE" dirty="0" smtClean="0"/>
          </a:p>
          <a:p>
            <a:endParaRPr lang="de-DE" dirty="0"/>
          </a:p>
        </p:txBody>
      </p:sp>
      <p:sp>
        <p:nvSpPr>
          <p:cNvPr id="4" name="Titel 3"/>
          <p:cNvSpPr>
            <a:spLocks noGrp="1"/>
          </p:cNvSpPr>
          <p:nvPr>
            <p:ph type="title"/>
          </p:nvPr>
        </p:nvSpPr>
        <p:spPr/>
        <p:txBody>
          <a:bodyPr/>
          <a:lstStyle/>
          <a:p>
            <a:r>
              <a:rPr lang="de-DE" dirty="0" smtClean="0"/>
              <a:t>PROMOS und PRME</a:t>
            </a:r>
            <a:endParaRPr lang="de-DE"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
          </p:nvPr>
        </p:nvSpPr>
        <p:spPr>
          <a:xfrm>
            <a:off x="457200" y="1268760"/>
            <a:ext cx="8507288" cy="4888200"/>
          </a:xfrm>
        </p:spPr>
        <p:txBody>
          <a:bodyPr>
            <a:noAutofit/>
          </a:bodyPr>
          <a:lstStyle/>
          <a:p>
            <a:pPr>
              <a:spcBef>
                <a:spcPts val="600"/>
              </a:spcBef>
              <a:spcAft>
                <a:spcPts val="600"/>
              </a:spcAft>
              <a:buNone/>
              <a:defRPr/>
            </a:pPr>
            <a:r>
              <a:rPr lang="de-DE" sz="2100" b="1" dirty="0" smtClean="0"/>
              <a:t>PROMOS</a:t>
            </a:r>
            <a:r>
              <a:rPr lang="de-DE" sz="2100" dirty="0" smtClean="0"/>
              <a:t> Ziele</a:t>
            </a:r>
          </a:p>
          <a:p>
            <a:pPr>
              <a:spcBef>
                <a:spcPts val="200"/>
              </a:spcBef>
              <a:spcAft>
                <a:spcPts val="200"/>
              </a:spcAft>
              <a:defRPr/>
            </a:pPr>
            <a:r>
              <a:rPr lang="de-DE" sz="2100" dirty="0" smtClean="0"/>
              <a:t>„Nach </a:t>
            </a:r>
            <a:r>
              <a:rPr lang="de-DE" sz="2100" dirty="0"/>
              <a:t>der Rückkehr</a:t>
            </a:r>
            <a:r>
              <a:rPr lang="de-DE" sz="2100" dirty="0" smtClean="0"/>
              <a:t>: </a:t>
            </a:r>
            <a:r>
              <a:rPr lang="de-DE" sz="2100" dirty="0"/>
              <a:t>sollen die Programmteilnehmer an einem voraussichtlich zweitägigen Seminar teilnehmen.“</a:t>
            </a:r>
          </a:p>
          <a:p>
            <a:pPr>
              <a:spcBef>
                <a:spcPts val="200"/>
              </a:spcBef>
              <a:spcAft>
                <a:spcPts val="200"/>
              </a:spcAft>
              <a:defRPr/>
            </a:pPr>
            <a:r>
              <a:rPr lang="de-DE" sz="2100" dirty="0"/>
              <a:t>Ziele des </a:t>
            </a:r>
            <a:r>
              <a:rPr lang="de-DE" sz="2100" dirty="0" err="1"/>
              <a:t>Capstone</a:t>
            </a:r>
            <a:r>
              <a:rPr lang="de-DE" sz="2100" dirty="0"/>
              <a:t>-Seminars:</a:t>
            </a:r>
          </a:p>
          <a:p>
            <a:pPr lvl="1">
              <a:spcBef>
                <a:spcPts val="200"/>
              </a:spcBef>
              <a:spcAft>
                <a:spcPts val="200"/>
              </a:spcAft>
              <a:buFont typeface="Arial" pitchFamily="34" charset="0"/>
              <a:buChar char="•"/>
              <a:defRPr/>
            </a:pPr>
            <a:r>
              <a:rPr lang="de-DE" sz="2100" dirty="0"/>
              <a:t>Austausch von Erfahrungen der Studierenden im  Auslandsstudium</a:t>
            </a:r>
          </a:p>
          <a:p>
            <a:pPr lvl="1">
              <a:spcBef>
                <a:spcPts val="200"/>
              </a:spcBef>
              <a:spcAft>
                <a:spcPts val="200"/>
              </a:spcAft>
              <a:buFont typeface="Arial" pitchFamily="34" charset="0"/>
              <a:buChar char="•"/>
              <a:defRPr/>
            </a:pPr>
            <a:r>
              <a:rPr lang="de-DE" sz="2100" dirty="0" smtClean="0"/>
              <a:t>Gemeinsame </a:t>
            </a:r>
            <a:r>
              <a:rPr lang="de-DE" sz="2100" dirty="0"/>
              <a:t>Diskussion und Reflexion verschiedener Lernergebnisse im Hinblick auf Unternehmensentscheidungen, Unternehmensverantwortung und nachhaltige Entwicklung</a:t>
            </a:r>
          </a:p>
          <a:p>
            <a:pPr lvl="1">
              <a:spcBef>
                <a:spcPts val="200"/>
              </a:spcBef>
              <a:spcAft>
                <a:spcPts val="200"/>
              </a:spcAft>
              <a:buFont typeface="Arial" pitchFamily="34" charset="0"/>
              <a:buChar char="•"/>
              <a:defRPr/>
            </a:pPr>
            <a:r>
              <a:rPr lang="de-DE" sz="2100" dirty="0"/>
              <a:t>Beiträge zu einer Weiterentwicklung von Lehrinhalten und </a:t>
            </a:r>
            <a:r>
              <a:rPr lang="de-DE" sz="2100" dirty="0" smtClean="0"/>
              <a:t>–</a:t>
            </a:r>
            <a:r>
              <a:rPr lang="de-DE" sz="2100" dirty="0" err="1" smtClean="0"/>
              <a:t>methoden</a:t>
            </a:r>
            <a:r>
              <a:rPr lang="de-DE" sz="2100" dirty="0" smtClean="0"/>
              <a:t> </a:t>
            </a:r>
            <a:r>
              <a:rPr lang="de-DE" sz="2100" dirty="0"/>
              <a:t>an der Hochschule Pforzheim, gestützt auf </a:t>
            </a:r>
            <a:r>
              <a:rPr lang="de-DE" sz="2100" dirty="0" smtClean="0"/>
              <a:t>Einblicke </a:t>
            </a:r>
            <a:r>
              <a:rPr lang="de-DE" sz="2100" dirty="0"/>
              <a:t>in Konzeptionen anderer Hochschulen</a:t>
            </a:r>
          </a:p>
          <a:p>
            <a:pPr lvl="1">
              <a:spcBef>
                <a:spcPts val="200"/>
              </a:spcBef>
              <a:spcAft>
                <a:spcPts val="200"/>
              </a:spcAft>
              <a:buFont typeface="Arial" pitchFamily="34" charset="0"/>
              <a:buChar char="•"/>
              <a:defRPr/>
            </a:pPr>
            <a:r>
              <a:rPr lang="de-DE" sz="2100" dirty="0"/>
              <a:t>Rückmeldungen und Beiträge für eine Weiterentwicklung des PROMOS-</a:t>
            </a:r>
            <a:r>
              <a:rPr lang="de-DE" sz="2100" dirty="0" err="1"/>
              <a:t>Stipendienprogramms</a:t>
            </a:r>
            <a:endParaRPr lang="de-DE" sz="2100" dirty="0"/>
          </a:p>
          <a:p>
            <a:pPr lvl="1">
              <a:spcBef>
                <a:spcPts val="600"/>
              </a:spcBef>
              <a:spcAft>
                <a:spcPts val="600"/>
              </a:spcAft>
              <a:buNone/>
            </a:pPr>
            <a:endParaRPr lang="de-DE" dirty="0" smtClean="0"/>
          </a:p>
          <a:p>
            <a:pPr lvl="1">
              <a:spcBef>
                <a:spcPts val="600"/>
              </a:spcBef>
              <a:spcAft>
                <a:spcPts val="600"/>
              </a:spcAft>
              <a:buNone/>
            </a:pPr>
            <a:endParaRPr lang="de-DE" dirty="0"/>
          </a:p>
          <a:p>
            <a:pPr lvl="1">
              <a:spcBef>
                <a:spcPts val="600"/>
              </a:spcBef>
              <a:spcAft>
                <a:spcPts val="600"/>
              </a:spcAft>
              <a:buNone/>
            </a:pPr>
            <a:endParaRPr lang="de-DE" dirty="0" smtClean="0"/>
          </a:p>
          <a:p>
            <a:endParaRPr lang="de-DE" dirty="0"/>
          </a:p>
        </p:txBody>
      </p:sp>
      <p:sp>
        <p:nvSpPr>
          <p:cNvPr id="4" name="Titel 3"/>
          <p:cNvSpPr>
            <a:spLocks noGrp="1"/>
          </p:cNvSpPr>
          <p:nvPr>
            <p:ph type="title"/>
          </p:nvPr>
        </p:nvSpPr>
        <p:spPr/>
        <p:txBody>
          <a:bodyPr/>
          <a:lstStyle/>
          <a:p>
            <a:r>
              <a:rPr lang="de-DE" dirty="0" smtClean="0"/>
              <a:t>PROMOS und PRME</a:t>
            </a:r>
            <a:endParaRPr lang="de-DE"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
          </p:nvPr>
        </p:nvSpPr>
        <p:spPr/>
        <p:txBody>
          <a:bodyPr/>
          <a:lstStyle/>
          <a:p>
            <a:pPr>
              <a:spcBef>
                <a:spcPts val="600"/>
              </a:spcBef>
              <a:spcAft>
                <a:spcPts val="600"/>
              </a:spcAft>
              <a:buNone/>
            </a:pPr>
            <a:r>
              <a:rPr lang="de-DE" sz="2100" dirty="0" smtClean="0"/>
              <a:t>Weitere </a:t>
            </a:r>
            <a:r>
              <a:rPr lang="de-DE" sz="2100" b="1" dirty="0" smtClean="0"/>
              <a:t>PROMOS</a:t>
            </a:r>
            <a:r>
              <a:rPr lang="de-DE" sz="2100" dirty="0"/>
              <a:t> </a:t>
            </a:r>
            <a:r>
              <a:rPr lang="de-DE" sz="2100" dirty="0" smtClean="0"/>
              <a:t>Ziele: </a:t>
            </a:r>
          </a:p>
          <a:p>
            <a:pPr>
              <a:spcBef>
                <a:spcPts val="600"/>
              </a:spcBef>
              <a:spcAft>
                <a:spcPts val="600"/>
              </a:spcAft>
            </a:pPr>
            <a:r>
              <a:rPr lang="de-DE" sz="2100" dirty="0" smtClean="0"/>
              <a:t>Auseinandersetzung von Studierenden in Schwellen- und Entwicklungsländern mit Fragen der globalen nachhaltigen Entwicklung und/oder Umweltökonomie und/oder Wirtschaftsethik und/oder Unternehmensverantwortung (CSR).*</a:t>
            </a:r>
          </a:p>
          <a:p>
            <a:pPr>
              <a:spcBef>
                <a:spcPts val="600"/>
              </a:spcBef>
              <a:spcAft>
                <a:spcPts val="600"/>
              </a:spcAft>
            </a:pPr>
            <a:r>
              <a:rPr lang="de-DE" sz="2100" dirty="0" smtClean="0"/>
              <a:t>Belegung von Veranstaltungen in einem dieser Bereiche im Umfang von mindestens 6 ECTS. </a:t>
            </a:r>
          </a:p>
          <a:p>
            <a:pPr>
              <a:spcBef>
                <a:spcPts val="600"/>
              </a:spcBef>
              <a:spcAft>
                <a:spcPts val="600"/>
              </a:spcAft>
            </a:pPr>
            <a:endParaRPr lang="de-DE" dirty="0" smtClean="0"/>
          </a:p>
          <a:p>
            <a:pPr>
              <a:spcBef>
                <a:spcPts val="600"/>
              </a:spcBef>
              <a:spcAft>
                <a:spcPts val="600"/>
              </a:spcAft>
              <a:buNone/>
            </a:pPr>
            <a:r>
              <a:rPr lang="de-DE" dirty="0" smtClean="0"/>
              <a:t>	*Aus inhaltlichen Gründen und weil das Thema „soziale und interkulturelle Kompetenzen“ an der Hochschule Pforzheim in den Fakultäten Technik (WI) sowie Wirtschaft und Recht teilweise bereits vor dem Auslandsstudium vermittelt wird, sind interkulturelle Fächer an diesen Fakultäten nicht PROMOS-relevant.</a:t>
            </a:r>
          </a:p>
          <a:p>
            <a:endParaRPr lang="de-DE" dirty="0"/>
          </a:p>
        </p:txBody>
      </p:sp>
      <p:sp>
        <p:nvSpPr>
          <p:cNvPr id="4" name="Titel 3"/>
          <p:cNvSpPr>
            <a:spLocks noGrp="1"/>
          </p:cNvSpPr>
          <p:nvPr>
            <p:ph type="title"/>
          </p:nvPr>
        </p:nvSpPr>
        <p:spPr/>
        <p:txBody>
          <a:bodyPr/>
          <a:lstStyle/>
          <a:p>
            <a:r>
              <a:rPr lang="de-DE" dirty="0" smtClean="0"/>
              <a:t>PROMOS und PRME</a:t>
            </a:r>
            <a:endParaRPr lang="de-DE"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
          </p:nvPr>
        </p:nvSpPr>
        <p:spPr/>
        <p:txBody>
          <a:bodyPr/>
          <a:lstStyle/>
          <a:p>
            <a:pPr algn="ctr">
              <a:buNone/>
              <a:defRPr/>
            </a:pPr>
            <a:endParaRPr lang="en-US" sz="1600" dirty="0" smtClean="0"/>
          </a:p>
          <a:p>
            <a:pPr algn="ctr">
              <a:buNone/>
              <a:defRPr/>
            </a:pPr>
            <a:endParaRPr lang="en-US" sz="1600" dirty="0"/>
          </a:p>
          <a:p>
            <a:pPr algn="ctr">
              <a:buNone/>
              <a:defRPr/>
            </a:pPr>
            <a:endParaRPr lang="en-US" sz="1600" dirty="0" smtClean="0"/>
          </a:p>
          <a:p>
            <a:pPr algn="ctr">
              <a:buNone/>
              <a:defRPr/>
            </a:pPr>
            <a:endParaRPr lang="en-US" sz="1600" dirty="0"/>
          </a:p>
          <a:p>
            <a:pPr algn="ctr">
              <a:buNone/>
              <a:defRPr/>
            </a:pPr>
            <a:r>
              <a:rPr lang="en-US" sz="2400" dirty="0" err="1" smtClean="0"/>
              <a:t>Hintergrund</a:t>
            </a:r>
            <a:r>
              <a:rPr lang="en-US" sz="2400" dirty="0" smtClean="0"/>
              <a:t>:</a:t>
            </a:r>
          </a:p>
          <a:p>
            <a:pPr algn="ctr">
              <a:buNone/>
              <a:defRPr/>
            </a:pPr>
            <a:endParaRPr lang="en-US" sz="2400" dirty="0"/>
          </a:p>
          <a:p>
            <a:pPr marL="609600" indent="-609600" algn="ctr">
              <a:lnSpc>
                <a:spcPct val="150000"/>
              </a:lnSpc>
              <a:buNone/>
              <a:defRPr/>
            </a:pPr>
            <a:r>
              <a:rPr lang="de-DE" sz="2400" dirty="0"/>
              <a:t>Verantwortlichkeiten für globale nachhaltige Entwicklung</a:t>
            </a:r>
          </a:p>
          <a:p>
            <a:endParaRPr lang="de-DE" dirty="0"/>
          </a:p>
        </p:txBody>
      </p:sp>
      <p:sp>
        <p:nvSpPr>
          <p:cNvPr id="4" name="Titel 3"/>
          <p:cNvSpPr>
            <a:spLocks noGrp="1"/>
          </p:cNvSpPr>
          <p:nvPr>
            <p:ph type="title"/>
          </p:nvPr>
        </p:nvSpPr>
        <p:spPr/>
        <p:txBody>
          <a:bodyPr/>
          <a:lstStyle/>
          <a:p>
            <a:r>
              <a:rPr lang="de-DE" dirty="0" smtClean="0"/>
              <a:t>Verantwortlichkeiten für nachhaltige </a:t>
            </a:r>
            <a:br>
              <a:rPr lang="de-DE" dirty="0" smtClean="0"/>
            </a:br>
            <a:r>
              <a:rPr lang="de-DE" dirty="0" smtClean="0"/>
              <a:t>Globalisierung</a:t>
            </a:r>
            <a:endParaRPr lang="de-DE"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
          </p:nvPr>
        </p:nvSpPr>
        <p:spPr/>
        <p:txBody>
          <a:bodyPr>
            <a:noAutofit/>
          </a:bodyPr>
          <a:lstStyle/>
          <a:p>
            <a:pPr>
              <a:spcBef>
                <a:spcPts val="600"/>
              </a:spcBef>
              <a:spcAft>
                <a:spcPts val="600"/>
              </a:spcAft>
            </a:pPr>
            <a:r>
              <a:rPr lang="de-DE" sz="2000" dirty="0" smtClean="0"/>
              <a:t>Begriff der nachhaltigen Entwicklung (Brundtland-Bericht)</a:t>
            </a:r>
          </a:p>
          <a:p>
            <a:pPr lvl="1">
              <a:spcBef>
                <a:spcPts val="600"/>
              </a:spcBef>
              <a:spcAft>
                <a:spcPts val="600"/>
              </a:spcAft>
              <a:buFont typeface="Arial" pitchFamily="34" charset="0"/>
              <a:buChar char="•"/>
            </a:pPr>
            <a:r>
              <a:rPr lang="de-DE" sz="2000" dirty="0"/>
              <a:t>Dauerhafte Entwicklung = Entwicklung, die die Bedürfnisse der Gegenwart befriedigt, ohne zu riskieren, dass künftige Generationen ihre eigenen Bedürfnisse nicht befriedigen können.</a:t>
            </a:r>
          </a:p>
          <a:p>
            <a:pPr>
              <a:spcBef>
                <a:spcPts val="600"/>
              </a:spcBef>
              <a:spcAft>
                <a:spcPts val="600"/>
              </a:spcAft>
            </a:pPr>
            <a:r>
              <a:rPr lang="de-DE" sz="2000" dirty="0" smtClean="0"/>
              <a:t>Damit verbunden sind normative Positionen insbesondere:</a:t>
            </a:r>
          </a:p>
          <a:p>
            <a:pPr lvl="1">
              <a:spcBef>
                <a:spcPts val="600"/>
              </a:spcBef>
              <a:spcAft>
                <a:spcPts val="600"/>
              </a:spcAft>
              <a:buFont typeface="Arial" pitchFamily="34" charset="0"/>
              <a:buChar char="•"/>
            </a:pPr>
            <a:r>
              <a:rPr lang="de-DE" sz="2000" dirty="0" smtClean="0"/>
              <a:t>Intragenerationelle </a:t>
            </a:r>
            <a:r>
              <a:rPr lang="de-DE" sz="2000" dirty="0"/>
              <a:t>Gerechtigkeit: Forderung nach einem  gerechten Ausgleich zwischen den Interessen der Menschen in Industrie- und Entwicklungsländern.</a:t>
            </a:r>
          </a:p>
          <a:p>
            <a:pPr lvl="1">
              <a:spcBef>
                <a:spcPts val="600"/>
              </a:spcBef>
              <a:spcAft>
                <a:spcPts val="600"/>
              </a:spcAft>
              <a:buFont typeface="Arial" pitchFamily="34" charset="0"/>
              <a:buChar char="•"/>
            </a:pPr>
            <a:r>
              <a:rPr lang="de-DE" sz="2000" dirty="0" smtClean="0"/>
              <a:t>Intergenerationelle </a:t>
            </a:r>
            <a:r>
              <a:rPr lang="de-DE" sz="2000" dirty="0"/>
              <a:t>Gerechtigkeit: Forderung, zukünftige Generationen nicht durch die Lebensweise der gegenwärtigen Generation zu beeinträchtigen</a:t>
            </a:r>
          </a:p>
          <a:p>
            <a:pPr>
              <a:spcBef>
                <a:spcPts val="600"/>
              </a:spcBef>
              <a:spcAft>
                <a:spcPts val="600"/>
              </a:spcAft>
            </a:pPr>
            <a:r>
              <a:rPr lang="de-DE" sz="2000" dirty="0" smtClean="0"/>
              <a:t>Das Brundtland- Konzept der nachhaltigen Entwicklung sollte ökologische, ökonomische und soziale Aspekte berücksichtigen („Drei-Säulen“ oder “Triple </a:t>
            </a:r>
            <a:r>
              <a:rPr lang="de-DE" sz="2000" dirty="0" err="1" smtClean="0"/>
              <a:t>Bottom</a:t>
            </a:r>
            <a:r>
              <a:rPr lang="de-DE" sz="2000" dirty="0" smtClean="0"/>
              <a:t> Line-Konzept“)</a:t>
            </a:r>
          </a:p>
          <a:p>
            <a:endParaRPr lang="de-DE" dirty="0"/>
          </a:p>
        </p:txBody>
      </p:sp>
      <p:sp>
        <p:nvSpPr>
          <p:cNvPr id="4" name="Titel 3"/>
          <p:cNvSpPr>
            <a:spLocks noGrp="1"/>
          </p:cNvSpPr>
          <p:nvPr>
            <p:ph type="title"/>
          </p:nvPr>
        </p:nvSpPr>
        <p:spPr/>
        <p:txBody>
          <a:bodyPr/>
          <a:lstStyle/>
          <a:p>
            <a:r>
              <a:rPr lang="de-DE" dirty="0" smtClean="0"/>
              <a:t>Verantwortlichkeiten für nachhaltige </a:t>
            </a:r>
            <a:br>
              <a:rPr lang="de-DE" dirty="0" smtClean="0"/>
            </a:br>
            <a:r>
              <a:rPr lang="de-DE" dirty="0" smtClean="0"/>
              <a:t>Globalisierung</a:t>
            </a:r>
            <a:endParaRPr lang="de-DE"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sz="quarter" idx="1"/>
          </p:nvPr>
        </p:nvSpPr>
        <p:spPr/>
        <p:txBody>
          <a:bodyPr>
            <a:normAutofit/>
          </a:bodyPr>
          <a:lstStyle/>
          <a:p>
            <a:pPr algn="ctr">
              <a:lnSpc>
                <a:spcPct val="90000"/>
              </a:lnSpc>
              <a:buFont typeface="Times" pitchFamily="18" charset="0"/>
              <a:buNone/>
            </a:pPr>
            <a:r>
              <a:rPr lang="en-GB" sz="2100" dirty="0" smtClean="0">
                <a:latin typeface="+mj-lt"/>
              </a:rPr>
              <a:t>    </a:t>
            </a:r>
          </a:p>
          <a:p>
            <a:pPr algn="ctr">
              <a:lnSpc>
                <a:spcPct val="90000"/>
              </a:lnSpc>
              <a:buFont typeface="Times" pitchFamily="18" charset="0"/>
              <a:buNone/>
            </a:pPr>
            <a:endParaRPr lang="en-GB" sz="2100" dirty="0" smtClean="0">
              <a:latin typeface="+mj-lt"/>
            </a:endParaRPr>
          </a:p>
          <a:p>
            <a:pPr algn="ctr">
              <a:lnSpc>
                <a:spcPct val="90000"/>
              </a:lnSpc>
              <a:buFont typeface="Times" pitchFamily="18" charset="0"/>
              <a:buNone/>
            </a:pPr>
            <a:r>
              <a:rPr lang="en-GB" sz="2100" dirty="0" smtClean="0">
                <a:latin typeface="+mj-lt"/>
              </a:rPr>
              <a:t>“Corporate social Responsibility is the future of business. It’s what companies have to do to survive and prosper in a world where more and more of their behaviour is under a microscope.”</a:t>
            </a:r>
          </a:p>
          <a:p>
            <a:pPr algn="ctr">
              <a:lnSpc>
                <a:spcPct val="90000"/>
              </a:lnSpc>
              <a:buFont typeface="Times" pitchFamily="18" charset="0"/>
              <a:buNone/>
            </a:pPr>
            <a:endParaRPr lang="en-GB" sz="2100" dirty="0" smtClean="0">
              <a:latin typeface="+mj-lt"/>
            </a:endParaRPr>
          </a:p>
          <a:p>
            <a:pPr algn="ctr">
              <a:lnSpc>
                <a:spcPct val="90000"/>
              </a:lnSpc>
              <a:buFont typeface="Times" pitchFamily="18" charset="0"/>
              <a:buNone/>
            </a:pPr>
            <a:r>
              <a:rPr lang="en-GB" sz="2100" dirty="0" smtClean="0">
                <a:latin typeface="+mj-lt"/>
              </a:rPr>
              <a:t>Jeffrey </a:t>
            </a:r>
            <a:r>
              <a:rPr lang="en-GB" sz="2100" dirty="0" err="1" smtClean="0">
                <a:latin typeface="+mj-lt"/>
              </a:rPr>
              <a:t>Hollender</a:t>
            </a:r>
            <a:endParaRPr lang="en-GB" sz="2100" dirty="0" smtClean="0">
              <a:latin typeface="+mj-lt"/>
            </a:endParaRPr>
          </a:p>
          <a:p>
            <a:pPr algn="ctr">
              <a:lnSpc>
                <a:spcPct val="90000"/>
              </a:lnSpc>
              <a:buFont typeface="Times" pitchFamily="18" charset="0"/>
              <a:buNone/>
            </a:pPr>
            <a:endParaRPr lang="en-GB" sz="2100" dirty="0" smtClean="0">
              <a:latin typeface="+mj-lt"/>
            </a:endParaRPr>
          </a:p>
          <a:p>
            <a:pPr algn="ctr">
              <a:lnSpc>
                <a:spcPct val="90000"/>
              </a:lnSpc>
              <a:buFont typeface="Times" pitchFamily="18" charset="0"/>
              <a:buNone/>
            </a:pPr>
            <a:endParaRPr lang="en-GB" sz="2100" dirty="0" smtClean="0">
              <a:latin typeface="+mj-lt"/>
            </a:endParaRPr>
          </a:p>
          <a:p>
            <a:pPr algn="ctr">
              <a:lnSpc>
                <a:spcPct val="90000"/>
              </a:lnSpc>
              <a:buFont typeface="Times" pitchFamily="18" charset="0"/>
              <a:buNone/>
            </a:pPr>
            <a:r>
              <a:rPr lang="en-GB" sz="2100" dirty="0" smtClean="0">
                <a:latin typeface="+mj-lt"/>
              </a:rPr>
              <a:t>   “CSR is not merely undesirable, but potentially quite dangerous because it can distort the market by deflecting business from its primary role of profit generation.”</a:t>
            </a:r>
          </a:p>
          <a:p>
            <a:pPr algn="ctr">
              <a:lnSpc>
                <a:spcPct val="90000"/>
              </a:lnSpc>
              <a:buFont typeface="Times" pitchFamily="18" charset="0"/>
              <a:buNone/>
            </a:pPr>
            <a:endParaRPr lang="en-GB" sz="2100" dirty="0" smtClean="0">
              <a:latin typeface="+mj-lt"/>
            </a:endParaRPr>
          </a:p>
          <a:p>
            <a:pPr algn="ctr">
              <a:lnSpc>
                <a:spcPct val="90000"/>
              </a:lnSpc>
              <a:buFont typeface="Times" pitchFamily="18" charset="0"/>
              <a:buNone/>
            </a:pPr>
            <a:r>
              <a:rPr lang="en-GB" sz="2100" dirty="0" smtClean="0">
                <a:latin typeface="+mj-lt"/>
              </a:rPr>
              <a:t>Martin Wolf</a:t>
            </a:r>
          </a:p>
        </p:txBody>
      </p:sp>
      <p:sp>
        <p:nvSpPr>
          <p:cNvPr id="10242" name="Rectangle 2"/>
          <p:cNvSpPr>
            <a:spLocks noGrp="1" noChangeArrowheads="1"/>
          </p:cNvSpPr>
          <p:nvPr>
            <p:ph type="title"/>
          </p:nvPr>
        </p:nvSpPr>
        <p:spPr/>
        <p:txBody>
          <a:bodyPr>
            <a:normAutofit/>
          </a:bodyPr>
          <a:lstStyle/>
          <a:p>
            <a:pPr marL="514350" indent="-514350"/>
            <a:r>
              <a:rPr lang="en-GB" sz="2800" dirty="0" smtClean="0"/>
              <a:t>CSR: </a:t>
            </a:r>
            <a:r>
              <a:rPr lang="en-GB" sz="2800" dirty="0" err="1" smtClean="0"/>
              <a:t>Kontroversen</a:t>
            </a:r>
            <a:endParaRPr lang="en-GB" sz="2800" dirty="0" smtClean="0"/>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p:txBody>
          <a:bodyPr/>
          <a:lstStyle/>
          <a:p>
            <a:pPr marL="361950" indent="-361950" algn="ctr" eaLnBrk="1" hangingPunct="1">
              <a:spcBef>
                <a:spcPct val="75000"/>
              </a:spcBef>
              <a:buFontTx/>
              <a:buNone/>
              <a:defRPr/>
            </a:pPr>
            <a:endParaRPr lang="de-DE" sz="2600" dirty="0" smtClean="0">
              <a:latin typeface="+mj-lt"/>
            </a:endParaRPr>
          </a:p>
          <a:p>
            <a:pPr marL="361950" indent="-361950" algn="ctr" eaLnBrk="1" hangingPunct="1">
              <a:spcBef>
                <a:spcPct val="75000"/>
              </a:spcBef>
              <a:buFontTx/>
              <a:buNone/>
              <a:defRPr/>
            </a:pPr>
            <a:r>
              <a:rPr lang="de-DE" sz="1800" dirty="0" smtClean="0">
                <a:latin typeface="+mj-lt"/>
              </a:rPr>
              <a:t>Milton Friedman (1993/1971):</a:t>
            </a:r>
          </a:p>
          <a:p>
            <a:pPr marL="361950" indent="-361950" algn="ctr" eaLnBrk="1" hangingPunct="1">
              <a:spcBef>
                <a:spcPct val="75000"/>
              </a:spcBef>
              <a:buFontTx/>
              <a:buNone/>
              <a:defRPr/>
            </a:pPr>
            <a:r>
              <a:rPr lang="de-DE" sz="2600" b="1" dirty="0" smtClean="0">
                <a:latin typeface="+mj-lt"/>
              </a:rPr>
              <a:t>„The </a:t>
            </a:r>
            <a:r>
              <a:rPr lang="de-DE" sz="2600" b="1" dirty="0" err="1" smtClean="0">
                <a:latin typeface="+mj-lt"/>
              </a:rPr>
              <a:t>social</a:t>
            </a:r>
            <a:r>
              <a:rPr lang="de-DE" sz="2600" b="1" dirty="0" smtClean="0">
                <a:latin typeface="+mj-lt"/>
              </a:rPr>
              <a:t> </a:t>
            </a:r>
            <a:r>
              <a:rPr lang="de-DE" sz="2600" b="1" dirty="0" err="1" smtClean="0">
                <a:latin typeface="+mj-lt"/>
              </a:rPr>
              <a:t>Responsibility</a:t>
            </a:r>
            <a:r>
              <a:rPr lang="de-DE" sz="2600" b="1" dirty="0" smtClean="0">
                <a:latin typeface="+mj-lt"/>
              </a:rPr>
              <a:t> of Business </a:t>
            </a:r>
            <a:r>
              <a:rPr lang="de-DE" sz="2600" b="1" dirty="0" err="1" smtClean="0">
                <a:latin typeface="+mj-lt"/>
              </a:rPr>
              <a:t>Is</a:t>
            </a:r>
            <a:r>
              <a:rPr lang="de-DE" sz="2600" b="1" dirty="0" smtClean="0">
                <a:latin typeface="+mj-lt"/>
              </a:rPr>
              <a:t> to</a:t>
            </a:r>
          </a:p>
          <a:p>
            <a:pPr marL="361950" indent="-361950" algn="ctr" eaLnBrk="1" hangingPunct="1">
              <a:spcBef>
                <a:spcPct val="75000"/>
              </a:spcBef>
              <a:buFontTx/>
              <a:buNone/>
              <a:defRPr/>
            </a:pPr>
            <a:r>
              <a:rPr lang="de-DE" sz="2600" b="1" dirty="0" smtClean="0">
                <a:latin typeface="+mj-lt"/>
              </a:rPr>
              <a:t> </a:t>
            </a:r>
            <a:r>
              <a:rPr lang="de-DE" sz="2600" b="1" dirty="0" err="1" smtClean="0">
                <a:latin typeface="+mj-lt"/>
              </a:rPr>
              <a:t>Increase</a:t>
            </a:r>
            <a:r>
              <a:rPr lang="de-DE" sz="2600" b="1" dirty="0" smtClean="0">
                <a:latin typeface="+mj-lt"/>
              </a:rPr>
              <a:t> </a:t>
            </a:r>
            <a:r>
              <a:rPr lang="de-DE" sz="2600" b="1" dirty="0" err="1" smtClean="0">
                <a:latin typeface="+mj-lt"/>
              </a:rPr>
              <a:t>Its</a:t>
            </a:r>
            <a:r>
              <a:rPr lang="de-DE" sz="2600" b="1" dirty="0" smtClean="0">
                <a:latin typeface="+mj-lt"/>
              </a:rPr>
              <a:t> Profits“  </a:t>
            </a:r>
          </a:p>
          <a:p>
            <a:pPr marL="361950" indent="-361950" algn="ctr" eaLnBrk="1" hangingPunct="1">
              <a:spcBef>
                <a:spcPct val="75000"/>
              </a:spcBef>
              <a:buFontTx/>
              <a:buNone/>
              <a:defRPr/>
            </a:pPr>
            <a:endParaRPr lang="de-DE" sz="2600" b="1" dirty="0" smtClean="0">
              <a:latin typeface="+mj-lt"/>
            </a:endParaRPr>
          </a:p>
        </p:txBody>
      </p:sp>
      <p:sp>
        <p:nvSpPr>
          <p:cNvPr id="11267" name="Rectangle 3"/>
          <p:cNvSpPr>
            <a:spLocks noGrp="1" noChangeArrowheads="1"/>
          </p:cNvSpPr>
          <p:nvPr>
            <p:ph type="title"/>
          </p:nvPr>
        </p:nvSpPr>
        <p:spPr>
          <a:noFill/>
        </p:spPr>
        <p:txBody>
          <a:bodyPr>
            <a:normAutofit/>
          </a:bodyPr>
          <a:lstStyle/>
          <a:p>
            <a:pPr eaLnBrk="1" hangingPunct="1"/>
            <a:r>
              <a:rPr lang="en-US" sz="2800" dirty="0" err="1" smtClean="0"/>
              <a:t>Unternehmensverantwortung</a:t>
            </a:r>
            <a:r>
              <a:rPr lang="en-US" sz="2800" dirty="0" smtClean="0"/>
              <a:t>: </a:t>
            </a:r>
            <a:br>
              <a:rPr lang="en-US" sz="2800" dirty="0" smtClean="0"/>
            </a:br>
            <a:r>
              <a:rPr lang="en-US" sz="2800" dirty="0" smtClean="0"/>
              <a:t>Die </a:t>
            </a:r>
            <a:r>
              <a:rPr lang="en-US" sz="2800" dirty="0" err="1" smtClean="0"/>
              <a:t>traditionelle</a:t>
            </a:r>
            <a:r>
              <a:rPr lang="en-US" sz="2800" dirty="0" smtClean="0"/>
              <a:t> </a:t>
            </a:r>
            <a:r>
              <a:rPr lang="en-US" sz="2800" dirty="0" err="1" smtClean="0"/>
              <a:t>ökonomische</a:t>
            </a:r>
            <a:r>
              <a:rPr lang="en-US" sz="2800" dirty="0" smtClean="0"/>
              <a:t> </a:t>
            </a:r>
            <a:r>
              <a:rPr lang="en-US" sz="2800" dirty="0" err="1" smtClean="0"/>
              <a:t>Sicht</a:t>
            </a:r>
            <a:endParaRPr lang="en-US" sz="2800" dirty="0" smtClean="0"/>
          </a:p>
        </p:txBody>
      </p:sp>
      <p:sp>
        <p:nvSpPr>
          <p:cNvPr id="273412" name="AutoShape 1028"/>
          <p:cNvSpPr>
            <a:spLocks noChangeArrowheads="1"/>
          </p:cNvSpPr>
          <p:nvPr/>
        </p:nvSpPr>
        <p:spPr bwMode="auto">
          <a:xfrm>
            <a:off x="749300" y="4864100"/>
            <a:ext cx="976313" cy="485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00"/>
          </a:solidFill>
          <a:ln w="28575" algn="ctr">
            <a:solidFill>
              <a:srgbClr val="5F5F5F"/>
            </a:solidFill>
            <a:miter lim="800000"/>
            <a:headEnd/>
            <a:tailEnd/>
          </a:ln>
        </p:spPr>
        <p:txBody>
          <a:bodyPr wrap="none" anchor="ctr"/>
          <a:lstStyle/>
          <a:p>
            <a:pPr>
              <a:defRPr/>
            </a:pPr>
            <a:endParaRPr lang="de-DE">
              <a:latin typeface="+mj-lt"/>
            </a:endParaRPr>
          </a:p>
        </p:txBody>
      </p:sp>
      <p:sp>
        <p:nvSpPr>
          <p:cNvPr id="273413" name="Rectangle 1029"/>
          <p:cNvSpPr>
            <a:spLocks noChangeArrowheads="1"/>
          </p:cNvSpPr>
          <p:nvPr/>
        </p:nvSpPr>
        <p:spPr bwMode="auto">
          <a:xfrm>
            <a:off x="1908175" y="4880773"/>
            <a:ext cx="4610749" cy="492443"/>
          </a:xfrm>
          <a:prstGeom prst="rect">
            <a:avLst/>
          </a:prstGeom>
          <a:noFill/>
          <a:ln w="28575" algn="ctr">
            <a:noFill/>
            <a:miter lim="800000"/>
            <a:headEnd/>
            <a:tailEnd/>
          </a:ln>
        </p:spPr>
        <p:txBody>
          <a:bodyPr wrap="none">
            <a:spAutoFit/>
          </a:bodyPr>
          <a:lstStyle/>
          <a:p>
            <a:pPr>
              <a:spcBef>
                <a:spcPct val="75000"/>
              </a:spcBef>
              <a:defRPr/>
            </a:pPr>
            <a:r>
              <a:rPr lang="de-DE" sz="2600" dirty="0">
                <a:solidFill>
                  <a:srgbClr val="FF3300"/>
                </a:solidFill>
                <a:latin typeface="+mj-lt"/>
              </a:rPr>
              <a:t>„Wirtschaftliche Verantwortung“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2386">
                                            <p:txEl>
                                              <p:pRg st="1" end="1"/>
                                            </p:txEl>
                                          </p:spTgt>
                                        </p:tgtEl>
                                        <p:attrNameLst>
                                          <p:attrName>style.visibility</p:attrName>
                                        </p:attrNameLst>
                                      </p:cBhvr>
                                      <p:to>
                                        <p:strVal val="visible"/>
                                      </p:to>
                                    </p:set>
                                    <p:animEffect transition="in" filter="blinds(horizontal)">
                                      <p:cBhvr>
                                        <p:cTn id="7" dur="500"/>
                                        <p:tgtEl>
                                          <p:spTgt spid="272386">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72386">
                                            <p:txEl>
                                              <p:pRg st="2" end="2"/>
                                            </p:txEl>
                                          </p:spTgt>
                                        </p:tgtEl>
                                        <p:attrNameLst>
                                          <p:attrName>style.visibility</p:attrName>
                                        </p:attrNameLst>
                                      </p:cBhvr>
                                      <p:to>
                                        <p:strVal val="visible"/>
                                      </p:to>
                                    </p:set>
                                    <p:animEffect transition="in" filter="blinds(horizontal)">
                                      <p:cBhvr>
                                        <p:cTn id="10" dur="500"/>
                                        <p:tgtEl>
                                          <p:spTgt spid="272386">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72386">
                                            <p:txEl>
                                              <p:pRg st="3" end="3"/>
                                            </p:txEl>
                                          </p:spTgt>
                                        </p:tgtEl>
                                        <p:attrNameLst>
                                          <p:attrName>style.visibility</p:attrName>
                                        </p:attrNameLst>
                                      </p:cBhvr>
                                      <p:to>
                                        <p:strVal val="visible"/>
                                      </p:to>
                                    </p:set>
                                    <p:animEffect transition="in" filter="blinds(horizontal)">
                                      <p:cBhvr>
                                        <p:cTn id="13" dur="500"/>
                                        <p:tgtEl>
                                          <p:spTgt spid="272386">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73412"/>
                                        </p:tgtEl>
                                        <p:attrNameLst>
                                          <p:attrName>style.visibility</p:attrName>
                                        </p:attrNameLst>
                                      </p:cBhvr>
                                      <p:to>
                                        <p:strVal val="visible"/>
                                      </p:to>
                                    </p:set>
                                    <p:anim calcmode="lin" valueType="num">
                                      <p:cBhvr additive="base">
                                        <p:cTn id="18" dur="500" fill="hold"/>
                                        <p:tgtEl>
                                          <p:spTgt spid="273412"/>
                                        </p:tgtEl>
                                        <p:attrNameLst>
                                          <p:attrName>ppt_x</p:attrName>
                                        </p:attrNameLst>
                                      </p:cBhvr>
                                      <p:tavLst>
                                        <p:tav tm="0">
                                          <p:val>
                                            <p:strVal val="#ppt_x"/>
                                          </p:val>
                                        </p:tav>
                                        <p:tav tm="100000">
                                          <p:val>
                                            <p:strVal val="#ppt_x"/>
                                          </p:val>
                                        </p:tav>
                                      </p:tavLst>
                                    </p:anim>
                                    <p:anim calcmode="lin" valueType="num">
                                      <p:cBhvr additive="base">
                                        <p:cTn id="19" dur="500" fill="hold"/>
                                        <p:tgtEl>
                                          <p:spTgt spid="273412"/>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73413"/>
                                        </p:tgtEl>
                                        <p:attrNameLst>
                                          <p:attrName>style.visibility</p:attrName>
                                        </p:attrNameLst>
                                      </p:cBhvr>
                                      <p:to>
                                        <p:strVal val="visible"/>
                                      </p:to>
                                    </p:set>
                                    <p:anim calcmode="lin" valueType="num">
                                      <p:cBhvr additive="base">
                                        <p:cTn id="22" dur="500" fill="hold"/>
                                        <p:tgtEl>
                                          <p:spTgt spid="273413"/>
                                        </p:tgtEl>
                                        <p:attrNameLst>
                                          <p:attrName>ppt_x</p:attrName>
                                        </p:attrNameLst>
                                      </p:cBhvr>
                                      <p:tavLst>
                                        <p:tav tm="0">
                                          <p:val>
                                            <p:strVal val="#ppt_x"/>
                                          </p:val>
                                        </p:tav>
                                        <p:tav tm="100000">
                                          <p:val>
                                            <p:strVal val="#ppt_x"/>
                                          </p:val>
                                        </p:tav>
                                      </p:tavLst>
                                    </p:anim>
                                    <p:anim calcmode="lin" valueType="num">
                                      <p:cBhvr additive="base">
                                        <p:cTn id="23" dur="500" fill="hold"/>
                                        <p:tgtEl>
                                          <p:spTgt spid="2734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p:txBody>
          <a:bodyPr>
            <a:normAutofit/>
          </a:bodyPr>
          <a:lstStyle/>
          <a:p>
            <a:pPr marL="269875" indent="-269875">
              <a:spcAft>
                <a:spcPts val="600"/>
              </a:spcAft>
              <a:buFont typeface="Arial" pitchFamily="34" charset="0"/>
              <a:buChar char="•"/>
              <a:defRPr/>
            </a:pPr>
            <a:r>
              <a:rPr lang="en-US" sz="2100" dirty="0" err="1" smtClean="0">
                <a:latin typeface="+mj-lt"/>
              </a:rPr>
              <a:t>Auch</a:t>
            </a:r>
            <a:r>
              <a:rPr lang="en-US" sz="2100" dirty="0" smtClean="0">
                <a:latin typeface="+mj-lt"/>
              </a:rPr>
              <a:t> </a:t>
            </a:r>
            <a:r>
              <a:rPr lang="en-US" sz="2100" dirty="0" err="1" smtClean="0">
                <a:latin typeface="+mj-lt"/>
              </a:rPr>
              <a:t>traditionelle</a:t>
            </a:r>
            <a:r>
              <a:rPr lang="en-US" sz="2100" dirty="0" smtClean="0">
                <a:latin typeface="+mj-lt"/>
              </a:rPr>
              <a:t> </a:t>
            </a:r>
            <a:r>
              <a:rPr lang="en-US" sz="2100" dirty="0" err="1" smtClean="0">
                <a:latin typeface="+mj-lt"/>
              </a:rPr>
              <a:t>Ökonomik</a:t>
            </a:r>
            <a:r>
              <a:rPr lang="en-US" sz="2100" dirty="0" smtClean="0">
                <a:latin typeface="+mj-lt"/>
              </a:rPr>
              <a:t> </a:t>
            </a:r>
            <a:r>
              <a:rPr lang="en-US" sz="2100" dirty="0" err="1" smtClean="0">
                <a:latin typeface="+mj-lt"/>
              </a:rPr>
              <a:t>argumentiert</a:t>
            </a:r>
            <a:r>
              <a:rPr lang="en-US" sz="2100" dirty="0" smtClean="0">
                <a:latin typeface="+mj-lt"/>
              </a:rPr>
              <a:t>, </a:t>
            </a:r>
            <a:r>
              <a:rPr lang="en-US" sz="2100" dirty="0" err="1" smtClean="0">
                <a:latin typeface="+mj-lt"/>
              </a:rPr>
              <a:t>dass</a:t>
            </a:r>
            <a:r>
              <a:rPr lang="en-US" sz="2100" dirty="0" smtClean="0">
                <a:latin typeface="+mj-lt"/>
              </a:rPr>
              <a:t> </a:t>
            </a:r>
            <a:r>
              <a:rPr lang="en-US" sz="2100" dirty="0" err="1" smtClean="0">
                <a:latin typeface="+mj-lt"/>
              </a:rPr>
              <a:t>wirtschaftliche</a:t>
            </a:r>
            <a:r>
              <a:rPr lang="en-US" sz="2100" dirty="0" smtClean="0">
                <a:latin typeface="+mj-lt"/>
              </a:rPr>
              <a:t> </a:t>
            </a:r>
            <a:r>
              <a:rPr lang="en-US" sz="2100" dirty="0" err="1" smtClean="0">
                <a:latin typeface="+mj-lt"/>
              </a:rPr>
              <a:t>Verantwortung</a:t>
            </a:r>
            <a:r>
              <a:rPr lang="en-US" sz="2100" dirty="0" smtClean="0">
                <a:latin typeface="+mj-lt"/>
              </a:rPr>
              <a:t> </a:t>
            </a:r>
            <a:r>
              <a:rPr lang="en-US" sz="2100" dirty="0" err="1" smtClean="0">
                <a:latin typeface="+mj-lt"/>
              </a:rPr>
              <a:t>nicht</a:t>
            </a:r>
            <a:r>
              <a:rPr lang="en-US" sz="2100" dirty="0" smtClean="0">
                <a:latin typeface="+mj-lt"/>
              </a:rPr>
              <a:t> das </a:t>
            </a:r>
            <a:r>
              <a:rPr lang="en-US" sz="2100" dirty="0" err="1" smtClean="0">
                <a:latin typeface="+mj-lt"/>
              </a:rPr>
              <a:t>einzige</a:t>
            </a:r>
            <a:r>
              <a:rPr lang="en-US" sz="2100" dirty="0" smtClean="0">
                <a:latin typeface="+mj-lt"/>
              </a:rPr>
              <a:t> </a:t>
            </a:r>
            <a:r>
              <a:rPr lang="en-US" sz="2100" dirty="0" err="1" smtClean="0">
                <a:latin typeface="+mj-lt"/>
              </a:rPr>
              <a:t>Ziel</a:t>
            </a:r>
            <a:r>
              <a:rPr lang="en-US" sz="2100" dirty="0" smtClean="0">
                <a:latin typeface="+mj-lt"/>
              </a:rPr>
              <a:t> </a:t>
            </a:r>
            <a:r>
              <a:rPr lang="en-US" sz="2100" dirty="0" err="1" smtClean="0">
                <a:latin typeface="+mj-lt"/>
              </a:rPr>
              <a:t>sein</a:t>
            </a:r>
            <a:r>
              <a:rPr lang="en-US" sz="2100" dirty="0" smtClean="0">
                <a:latin typeface="+mj-lt"/>
              </a:rPr>
              <a:t> </a:t>
            </a:r>
            <a:r>
              <a:rPr lang="en-US" sz="2100" dirty="0" err="1" smtClean="0">
                <a:latin typeface="+mj-lt"/>
              </a:rPr>
              <a:t>kann</a:t>
            </a:r>
            <a:r>
              <a:rPr lang="en-US" sz="2100" dirty="0" smtClean="0">
                <a:latin typeface="+mj-lt"/>
              </a:rPr>
              <a:t>.</a:t>
            </a:r>
          </a:p>
          <a:p>
            <a:pPr marL="269875" indent="-269875">
              <a:spcAft>
                <a:spcPts val="600"/>
              </a:spcAft>
              <a:buFont typeface="Arial" pitchFamily="34" charset="0"/>
              <a:buChar char="•"/>
              <a:defRPr/>
            </a:pPr>
            <a:r>
              <a:rPr lang="en-US" sz="2100" dirty="0" err="1" smtClean="0">
                <a:latin typeface="+mj-lt"/>
              </a:rPr>
              <a:t>Unternehmen</a:t>
            </a:r>
            <a:r>
              <a:rPr lang="en-US" sz="2100" dirty="0" smtClean="0">
                <a:latin typeface="+mj-lt"/>
              </a:rPr>
              <a:t> </a:t>
            </a:r>
            <a:r>
              <a:rPr lang="en-US" sz="2100" dirty="0" err="1" smtClean="0">
                <a:latin typeface="+mj-lt"/>
              </a:rPr>
              <a:t>müssen</a:t>
            </a:r>
            <a:r>
              <a:rPr lang="en-US" sz="2100" dirty="0" smtClean="0">
                <a:latin typeface="+mj-lt"/>
              </a:rPr>
              <a:t> </a:t>
            </a:r>
            <a:r>
              <a:rPr lang="en-US" sz="2100" dirty="0" err="1" smtClean="0">
                <a:latin typeface="+mj-lt"/>
              </a:rPr>
              <a:t>auch</a:t>
            </a:r>
            <a:r>
              <a:rPr lang="en-US" sz="2100" dirty="0" smtClean="0">
                <a:latin typeface="+mj-lt"/>
              </a:rPr>
              <a:t> </a:t>
            </a:r>
            <a:r>
              <a:rPr lang="en-US" sz="2100" dirty="0" err="1" smtClean="0">
                <a:latin typeface="+mj-lt"/>
              </a:rPr>
              <a:t>ihre</a:t>
            </a:r>
            <a:r>
              <a:rPr lang="en-US" sz="2100" dirty="0" smtClean="0">
                <a:latin typeface="+mj-lt"/>
              </a:rPr>
              <a:t> </a:t>
            </a:r>
            <a:r>
              <a:rPr lang="en-US" sz="2100" dirty="0" err="1" smtClean="0">
                <a:latin typeface="+mj-lt"/>
              </a:rPr>
              <a:t>juristische</a:t>
            </a:r>
            <a:r>
              <a:rPr lang="en-US" sz="2100" dirty="0" smtClean="0">
                <a:latin typeface="+mj-lt"/>
              </a:rPr>
              <a:t> </a:t>
            </a:r>
            <a:r>
              <a:rPr lang="en-US" sz="2100" dirty="0" err="1" smtClean="0">
                <a:latin typeface="+mj-lt"/>
              </a:rPr>
              <a:t>Verantwortung</a:t>
            </a:r>
            <a:r>
              <a:rPr lang="en-US" sz="2100" dirty="0" smtClean="0">
                <a:latin typeface="+mj-lt"/>
              </a:rPr>
              <a:t> in </a:t>
            </a:r>
            <a:r>
              <a:rPr lang="en-US" sz="2100" dirty="0" err="1" smtClean="0">
                <a:latin typeface="+mj-lt"/>
              </a:rPr>
              <a:t>Betracht</a:t>
            </a:r>
            <a:r>
              <a:rPr lang="en-US" sz="2100" dirty="0" smtClean="0">
                <a:latin typeface="+mj-lt"/>
              </a:rPr>
              <a:t> </a:t>
            </a:r>
            <a:r>
              <a:rPr lang="en-US" sz="2100" dirty="0" err="1" smtClean="0">
                <a:latin typeface="+mj-lt"/>
              </a:rPr>
              <a:t>ziehen</a:t>
            </a:r>
            <a:r>
              <a:rPr lang="en-US" sz="2100" dirty="0" smtClean="0">
                <a:latin typeface="+mj-lt"/>
              </a:rPr>
              <a:t> (Friedman </a:t>
            </a:r>
            <a:r>
              <a:rPr lang="en-US" sz="2100" dirty="0" err="1" smtClean="0">
                <a:latin typeface="+mj-lt"/>
              </a:rPr>
              <a:t>unterstellt</a:t>
            </a:r>
            <a:r>
              <a:rPr lang="en-US" sz="2100" dirty="0" smtClean="0">
                <a:latin typeface="+mj-lt"/>
              </a:rPr>
              <a:t>, </a:t>
            </a:r>
            <a:r>
              <a:rPr lang="en-US" sz="2100" dirty="0" err="1" smtClean="0">
                <a:latin typeface="+mj-lt"/>
              </a:rPr>
              <a:t>dass</a:t>
            </a:r>
            <a:r>
              <a:rPr lang="en-US" sz="2100" dirty="0" smtClean="0">
                <a:latin typeface="+mj-lt"/>
              </a:rPr>
              <a:t> dies </a:t>
            </a:r>
            <a:r>
              <a:rPr lang="en-US" sz="2100" dirty="0" err="1" smtClean="0">
                <a:latin typeface="+mj-lt"/>
              </a:rPr>
              <a:t>durch</a:t>
            </a:r>
            <a:r>
              <a:rPr lang="en-US" sz="2100" dirty="0" smtClean="0">
                <a:latin typeface="+mj-lt"/>
              </a:rPr>
              <a:t> </a:t>
            </a:r>
            <a:r>
              <a:rPr lang="en-US" sz="2100" dirty="0" err="1" smtClean="0">
                <a:latin typeface="+mj-lt"/>
              </a:rPr>
              <a:t>Gesetze</a:t>
            </a:r>
            <a:r>
              <a:rPr lang="en-US" sz="2100" dirty="0" smtClean="0">
                <a:latin typeface="+mj-lt"/>
              </a:rPr>
              <a:t> </a:t>
            </a:r>
            <a:r>
              <a:rPr lang="en-US" sz="2100" dirty="0" err="1" smtClean="0">
                <a:latin typeface="+mj-lt"/>
              </a:rPr>
              <a:t>gesichert</a:t>
            </a:r>
            <a:r>
              <a:rPr lang="en-US" sz="2100" dirty="0" smtClean="0">
                <a:latin typeface="+mj-lt"/>
              </a:rPr>
              <a:t> </a:t>
            </a:r>
            <a:r>
              <a:rPr lang="en-US" sz="2100" dirty="0" err="1" smtClean="0">
                <a:latin typeface="+mj-lt"/>
              </a:rPr>
              <a:t>ist</a:t>
            </a:r>
            <a:r>
              <a:rPr lang="en-US" sz="2100" dirty="0" smtClean="0">
                <a:latin typeface="+mj-lt"/>
              </a:rPr>
              <a:t>).</a:t>
            </a:r>
          </a:p>
          <a:p>
            <a:pPr marL="269875" indent="-269875">
              <a:spcAft>
                <a:spcPts val="600"/>
              </a:spcAft>
              <a:buFont typeface="Arial" pitchFamily="34" charset="0"/>
              <a:buChar char="•"/>
              <a:defRPr/>
            </a:pPr>
            <a:r>
              <a:rPr lang="en-US" sz="2100" dirty="0" err="1" smtClean="0">
                <a:latin typeface="+mj-lt"/>
              </a:rPr>
              <a:t>Traditionelles</a:t>
            </a:r>
            <a:r>
              <a:rPr lang="en-US" sz="2100" dirty="0" smtClean="0">
                <a:latin typeface="+mj-lt"/>
              </a:rPr>
              <a:t> </a:t>
            </a:r>
            <a:r>
              <a:rPr lang="en-US" sz="2100" dirty="0" err="1" smtClean="0">
                <a:latin typeface="+mj-lt"/>
              </a:rPr>
              <a:t>ökonomisches</a:t>
            </a:r>
            <a:r>
              <a:rPr lang="en-US" sz="2100" dirty="0" smtClean="0">
                <a:latin typeface="+mj-lt"/>
              </a:rPr>
              <a:t> </a:t>
            </a:r>
            <a:r>
              <a:rPr lang="en-US" sz="2100" dirty="0" err="1" smtClean="0">
                <a:latin typeface="+mj-lt"/>
              </a:rPr>
              <a:t>Verantwortlichkeitskonzept</a:t>
            </a:r>
            <a:endParaRPr lang="en-US" sz="2100" dirty="0" smtClean="0">
              <a:latin typeface="+mj-lt"/>
            </a:endParaRPr>
          </a:p>
          <a:p>
            <a:pPr marL="669925" lvl="2" indent="-269875">
              <a:spcBef>
                <a:spcPts val="600"/>
              </a:spcBef>
              <a:spcAft>
                <a:spcPts val="600"/>
              </a:spcAft>
              <a:buFont typeface="Arial" pitchFamily="34" charset="0"/>
              <a:buChar char="•"/>
              <a:defRPr/>
            </a:pPr>
            <a:r>
              <a:rPr lang="en-US" sz="2100" b="1" dirty="0" err="1" smtClean="0">
                <a:solidFill>
                  <a:srgbClr val="FF3300"/>
                </a:solidFill>
                <a:latin typeface="+mj-lt"/>
              </a:rPr>
              <a:t>Wirtschaftliche</a:t>
            </a:r>
            <a:r>
              <a:rPr lang="en-US" sz="2100" b="1" dirty="0" smtClean="0">
                <a:solidFill>
                  <a:srgbClr val="FF3300"/>
                </a:solidFill>
                <a:latin typeface="+mj-lt"/>
              </a:rPr>
              <a:t> </a:t>
            </a:r>
            <a:r>
              <a:rPr lang="en-US" sz="2100" b="1" u="sng" dirty="0" smtClean="0">
                <a:solidFill>
                  <a:srgbClr val="FF3300"/>
                </a:solidFill>
                <a:latin typeface="+mj-lt"/>
              </a:rPr>
              <a:t>und</a:t>
            </a:r>
            <a:r>
              <a:rPr lang="en-US" sz="2100" b="1" dirty="0" smtClean="0">
                <a:solidFill>
                  <a:srgbClr val="FF3300"/>
                </a:solidFill>
                <a:latin typeface="+mj-lt"/>
              </a:rPr>
              <a:t> </a:t>
            </a:r>
            <a:r>
              <a:rPr lang="en-US" sz="2100" b="1" dirty="0" err="1" smtClean="0">
                <a:solidFill>
                  <a:srgbClr val="FF3300"/>
                </a:solidFill>
                <a:latin typeface="+mj-lt"/>
              </a:rPr>
              <a:t>rechtliche</a:t>
            </a:r>
            <a:r>
              <a:rPr lang="en-US" sz="2100" b="1" dirty="0" smtClean="0">
                <a:solidFill>
                  <a:srgbClr val="FF3300"/>
                </a:solidFill>
                <a:latin typeface="+mj-lt"/>
              </a:rPr>
              <a:t> </a:t>
            </a:r>
            <a:r>
              <a:rPr lang="en-US" sz="2100" b="1" dirty="0" err="1" smtClean="0">
                <a:solidFill>
                  <a:srgbClr val="FF3300"/>
                </a:solidFill>
                <a:latin typeface="+mj-lt"/>
              </a:rPr>
              <a:t>Verantwortung</a:t>
            </a:r>
            <a:r>
              <a:rPr lang="en-US" sz="2100" b="1" dirty="0" smtClean="0">
                <a:solidFill>
                  <a:srgbClr val="FF3300"/>
                </a:solidFill>
                <a:latin typeface="+mj-lt"/>
              </a:rPr>
              <a:t> </a:t>
            </a:r>
          </a:p>
          <a:p>
            <a:pPr marL="669925" lvl="2" indent="-269875">
              <a:spcBef>
                <a:spcPts val="600"/>
              </a:spcBef>
              <a:spcAft>
                <a:spcPts val="600"/>
              </a:spcAft>
              <a:buFont typeface="Arial" pitchFamily="34" charset="0"/>
              <a:buChar char="•"/>
              <a:defRPr/>
            </a:pPr>
            <a:r>
              <a:rPr lang="en-US" sz="2100" dirty="0" err="1" smtClean="0">
                <a:latin typeface="+mj-lt"/>
              </a:rPr>
              <a:t>Zum</a:t>
            </a:r>
            <a:r>
              <a:rPr lang="en-US" sz="2100" dirty="0" smtClean="0">
                <a:latin typeface="+mj-lt"/>
              </a:rPr>
              <a:t> </a:t>
            </a:r>
            <a:r>
              <a:rPr lang="en-US" sz="2100" dirty="0" err="1" smtClean="0">
                <a:latin typeface="+mj-lt"/>
              </a:rPr>
              <a:t>Beispiel</a:t>
            </a:r>
            <a:r>
              <a:rPr lang="en-US" sz="2100" dirty="0" smtClean="0">
                <a:latin typeface="+mj-lt"/>
              </a:rPr>
              <a:t>: „</a:t>
            </a:r>
            <a:r>
              <a:rPr lang="en-US" sz="2100" dirty="0" err="1" smtClean="0">
                <a:latin typeface="+mj-lt"/>
              </a:rPr>
              <a:t>Geschäftsberichte</a:t>
            </a:r>
            <a:r>
              <a:rPr lang="en-US" sz="2100" dirty="0" smtClean="0">
                <a:latin typeface="+mj-lt"/>
              </a:rPr>
              <a:t>“</a:t>
            </a:r>
          </a:p>
          <a:p>
            <a:pPr marL="669925" lvl="2" indent="-269875">
              <a:spcBef>
                <a:spcPts val="600"/>
              </a:spcBef>
              <a:spcAft>
                <a:spcPts val="600"/>
              </a:spcAft>
              <a:buFont typeface="Arial" pitchFamily="34" charset="0"/>
              <a:buChar char="•"/>
              <a:defRPr/>
            </a:pPr>
            <a:endParaRPr lang="en-US" sz="1800" dirty="0" smtClean="0">
              <a:latin typeface="+mj-lt"/>
            </a:endParaRPr>
          </a:p>
        </p:txBody>
      </p:sp>
      <p:sp>
        <p:nvSpPr>
          <p:cNvPr id="11267" name="Rectangle 3"/>
          <p:cNvSpPr>
            <a:spLocks noGrp="1" noChangeArrowheads="1"/>
          </p:cNvSpPr>
          <p:nvPr>
            <p:ph type="title"/>
          </p:nvPr>
        </p:nvSpPr>
        <p:spPr>
          <a:noFill/>
        </p:spPr>
        <p:txBody>
          <a:bodyPr>
            <a:normAutofit/>
          </a:bodyPr>
          <a:lstStyle/>
          <a:p>
            <a:pPr eaLnBrk="1" hangingPunct="1"/>
            <a:r>
              <a:rPr lang="en-US" sz="2800" smtClean="0"/>
              <a:t>Unternehmensverantwortung: </a:t>
            </a:r>
            <a:br>
              <a:rPr lang="en-US" sz="2800" smtClean="0"/>
            </a:br>
            <a:r>
              <a:rPr lang="en-US" sz="2800" smtClean="0"/>
              <a:t>Die traditionelle ökonomische Sicht</a:t>
            </a:r>
            <a:endParaRPr lang="en-US" sz="2800" dirty="0" smtClean="0"/>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p:txBody>
          <a:bodyPr>
            <a:noAutofit/>
          </a:bodyPr>
          <a:lstStyle/>
          <a:p>
            <a:pPr marL="0" indent="0">
              <a:buNone/>
              <a:defRPr/>
            </a:pPr>
            <a:r>
              <a:rPr lang="de-DE" sz="2100" dirty="0" smtClean="0">
                <a:solidFill>
                  <a:srgbClr val="FF0000"/>
                </a:solidFill>
                <a:latin typeface="+mj-lt"/>
              </a:rPr>
              <a:t>Warum nahmen Friedman und andere traditionelle Wirtschafts-</a:t>
            </a:r>
            <a:r>
              <a:rPr lang="de-DE" sz="2100" dirty="0" err="1" smtClean="0">
                <a:solidFill>
                  <a:srgbClr val="FF0000"/>
                </a:solidFill>
                <a:latin typeface="+mj-lt"/>
              </a:rPr>
              <a:t>wissenschaftler</a:t>
            </a:r>
            <a:r>
              <a:rPr lang="de-DE" sz="2100" dirty="0" smtClean="0">
                <a:solidFill>
                  <a:srgbClr val="FF0000"/>
                </a:solidFill>
                <a:latin typeface="+mj-lt"/>
              </a:rPr>
              <a:t> an, dass Unternehmen nicht für ihre sozialen und ökologischen Auswirkungen verantwortlich sein können?</a:t>
            </a:r>
          </a:p>
          <a:p>
            <a:pPr marL="269875" lvl="2" indent="-269875">
              <a:spcBef>
                <a:spcPts val="600"/>
              </a:spcBef>
              <a:spcAft>
                <a:spcPts val="600"/>
              </a:spcAft>
              <a:buFont typeface="Arial" pitchFamily="34" charset="0"/>
              <a:buChar char="•"/>
              <a:defRPr/>
            </a:pPr>
            <a:r>
              <a:rPr lang="de-DE" sz="2100" dirty="0" smtClean="0">
                <a:latin typeface="+mj-lt"/>
              </a:rPr>
              <a:t>Soziale und ökologische Probleme sind oft durch Marktversagen beeinflusst wie … </a:t>
            </a:r>
            <a:r>
              <a:rPr lang="de-DE" sz="2100" dirty="0" err="1" smtClean="0">
                <a:latin typeface="+mj-lt"/>
              </a:rPr>
              <a:t>beinflusst</a:t>
            </a:r>
            <a:r>
              <a:rPr lang="de-DE" sz="2100" dirty="0" smtClean="0">
                <a:latin typeface="+mj-lt"/>
              </a:rPr>
              <a:t>:</a:t>
            </a:r>
          </a:p>
          <a:p>
            <a:pPr marL="544195" lvl="5" indent="-269875">
              <a:spcBef>
                <a:spcPts val="400"/>
              </a:spcBef>
              <a:spcAft>
                <a:spcPts val="400"/>
              </a:spcAft>
              <a:buFont typeface="Arial" pitchFamily="34" charset="0"/>
              <a:buChar char="•"/>
              <a:defRPr/>
            </a:pPr>
            <a:r>
              <a:rPr lang="de-DE" sz="2100" dirty="0" smtClean="0">
                <a:latin typeface="+mj-lt"/>
              </a:rPr>
              <a:t>Menschenrechte</a:t>
            </a:r>
          </a:p>
          <a:p>
            <a:pPr marL="544195" lvl="5" indent="-269875">
              <a:spcBef>
                <a:spcPts val="400"/>
              </a:spcBef>
              <a:spcAft>
                <a:spcPts val="400"/>
              </a:spcAft>
              <a:buFont typeface="Arial" pitchFamily="34" charset="0"/>
              <a:buChar char="•"/>
              <a:defRPr/>
            </a:pPr>
            <a:r>
              <a:rPr lang="de-DE" sz="2100" dirty="0" err="1" smtClean="0">
                <a:latin typeface="+mj-lt"/>
              </a:rPr>
              <a:t>Externalitäten</a:t>
            </a:r>
            <a:endParaRPr lang="de-DE" sz="2100" dirty="0" smtClean="0">
              <a:solidFill>
                <a:srgbClr val="0070C0"/>
              </a:solidFill>
              <a:latin typeface="+mj-lt"/>
            </a:endParaRPr>
          </a:p>
          <a:p>
            <a:pPr marL="544195" lvl="5" indent="-269875">
              <a:spcBef>
                <a:spcPts val="400"/>
              </a:spcBef>
              <a:spcAft>
                <a:spcPts val="400"/>
              </a:spcAft>
              <a:buFont typeface="Arial" pitchFamily="34" charset="0"/>
              <a:buChar char="•"/>
              <a:defRPr/>
            </a:pPr>
            <a:r>
              <a:rPr lang="de-DE" sz="2100" dirty="0" smtClean="0">
                <a:latin typeface="+mj-lt"/>
              </a:rPr>
              <a:t>Öffentliche Güter</a:t>
            </a:r>
          </a:p>
          <a:p>
            <a:pPr marL="544195" lvl="5" indent="-269875">
              <a:spcBef>
                <a:spcPts val="400"/>
              </a:spcBef>
              <a:spcAft>
                <a:spcPts val="400"/>
              </a:spcAft>
              <a:buFont typeface="Arial" pitchFamily="34" charset="0"/>
              <a:buChar char="•"/>
              <a:defRPr/>
            </a:pPr>
            <a:r>
              <a:rPr lang="de-DE" sz="2100" dirty="0" smtClean="0">
                <a:latin typeface="+mj-lt"/>
              </a:rPr>
              <a:t>Informationsasymmetrien </a:t>
            </a:r>
          </a:p>
          <a:p>
            <a:pPr marL="544195" lvl="5" indent="-269875">
              <a:spcBef>
                <a:spcPts val="400"/>
              </a:spcBef>
              <a:spcAft>
                <a:spcPts val="400"/>
              </a:spcAft>
              <a:buFont typeface="Arial" pitchFamily="34" charset="0"/>
              <a:buChar char="•"/>
              <a:defRPr/>
            </a:pPr>
            <a:r>
              <a:rPr lang="de-DE" sz="2100" dirty="0" smtClean="0">
                <a:latin typeface="+mj-lt"/>
              </a:rPr>
              <a:t>Distributives Marktversagen</a:t>
            </a:r>
          </a:p>
          <a:p>
            <a:pPr marL="544195" lvl="5" indent="-269875">
              <a:spcBef>
                <a:spcPts val="400"/>
              </a:spcBef>
              <a:spcAft>
                <a:spcPts val="400"/>
              </a:spcAft>
              <a:buFont typeface="Arial" pitchFamily="34" charset="0"/>
              <a:buChar char="•"/>
              <a:defRPr/>
            </a:pPr>
            <a:endParaRPr lang="de-DE" sz="2100" dirty="0" smtClean="0">
              <a:latin typeface="+mj-lt"/>
            </a:endParaRPr>
          </a:p>
          <a:p>
            <a:pPr marL="86995" lvl="4" indent="-269875">
              <a:spcBef>
                <a:spcPts val="400"/>
              </a:spcBef>
              <a:spcAft>
                <a:spcPts val="400"/>
              </a:spcAft>
              <a:buNone/>
              <a:defRPr/>
            </a:pPr>
            <a:r>
              <a:rPr lang="de-DE" sz="1900" dirty="0" smtClean="0"/>
              <a:t>Der Staat ist aus ökonomischer Sicht am besten geeignet, um diese Formen von Marktversagen zu korrigieren.</a:t>
            </a:r>
            <a:endParaRPr lang="en-US" sz="1900" dirty="0" smtClean="0">
              <a:latin typeface="+mj-lt"/>
            </a:endParaRPr>
          </a:p>
        </p:txBody>
      </p:sp>
      <p:sp>
        <p:nvSpPr>
          <p:cNvPr id="11267" name="Rectangle 3"/>
          <p:cNvSpPr>
            <a:spLocks noGrp="1" noChangeArrowheads="1"/>
          </p:cNvSpPr>
          <p:nvPr>
            <p:ph type="title"/>
          </p:nvPr>
        </p:nvSpPr>
        <p:spPr>
          <a:noFill/>
        </p:spPr>
        <p:txBody>
          <a:bodyPr>
            <a:normAutofit/>
          </a:bodyPr>
          <a:lstStyle/>
          <a:p>
            <a:pPr eaLnBrk="1" hangingPunct="1"/>
            <a:r>
              <a:rPr lang="en-US" sz="2800" dirty="0" err="1" smtClean="0"/>
              <a:t>Unternehmensverantwortung</a:t>
            </a:r>
            <a:r>
              <a:rPr lang="en-US" sz="2800" dirty="0" smtClean="0"/>
              <a:t>: </a:t>
            </a:r>
            <a:br>
              <a:rPr lang="en-US" sz="2800" dirty="0" smtClean="0"/>
            </a:br>
            <a:r>
              <a:rPr lang="en-US" sz="2800" dirty="0" smtClean="0"/>
              <a:t>Die </a:t>
            </a:r>
            <a:r>
              <a:rPr lang="en-US" sz="2800" dirty="0" err="1" smtClean="0"/>
              <a:t>traditionelle</a:t>
            </a:r>
            <a:r>
              <a:rPr lang="en-US" sz="2800" dirty="0" smtClean="0"/>
              <a:t> </a:t>
            </a:r>
            <a:r>
              <a:rPr lang="en-US" sz="2800" dirty="0" err="1" smtClean="0"/>
              <a:t>ökonomische</a:t>
            </a:r>
            <a:r>
              <a:rPr lang="en-US" sz="2800" dirty="0" smtClean="0"/>
              <a:t> </a:t>
            </a:r>
            <a:r>
              <a:rPr lang="en-US" sz="2800" dirty="0" err="1" smtClean="0"/>
              <a:t>Sicht</a:t>
            </a:r>
            <a:endParaRPr lang="en-US" sz="2800" dirty="0" smtClean="0"/>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itel 1"/>
          <p:cNvSpPr>
            <a:spLocks noGrp="1"/>
          </p:cNvSpPr>
          <p:nvPr>
            <p:ph type="title"/>
          </p:nvPr>
        </p:nvSpPr>
        <p:spPr>
          <a:xfrm>
            <a:off x="86816" y="188640"/>
            <a:ext cx="8229600" cy="914400"/>
          </a:xfrm>
        </p:spPr>
        <p:txBody>
          <a:bodyPr>
            <a:noAutofit/>
          </a:bodyPr>
          <a:lstStyle/>
          <a:p>
            <a:r>
              <a:rPr lang="de-DE" dirty="0"/>
              <a:t>Werte &amp; Verantwortung: die </a:t>
            </a:r>
            <a:r>
              <a:rPr lang="de-DE" dirty="0" smtClean="0"/>
              <a:t>Perspektive</a:t>
            </a:r>
            <a:br>
              <a:rPr lang="de-DE" dirty="0" smtClean="0"/>
            </a:br>
            <a:r>
              <a:rPr lang="de-DE" dirty="0" smtClean="0"/>
              <a:t>der Nationalökonomik</a:t>
            </a:r>
            <a:endParaRPr lang="de-DE" dirty="0"/>
          </a:p>
        </p:txBody>
      </p:sp>
      <p:sp>
        <p:nvSpPr>
          <p:cNvPr id="3" name="Foliennummernplatzhalter 2"/>
          <p:cNvSpPr>
            <a:spLocks noGrp="1"/>
          </p:cNvSpPr>
          <p:nvPr>
            <p:ph type="sldNum" sz="quarter" idx="12"/>
          </p:nvPr>
        </p:nvSpPr>
        <p:spPr>
          <a:xfrm>
            <a:off x="467544" y="6448251"/>
            <a:ext cx="864096" cy="365125"/>
          </a:xfrm>
        </p:spPr>
        <p:txBody>
          <a:bodyPr/>
          <a:lstStyle/>
          <a:p>
            <a:pPr>
              <a:defRPr/>
            </a:pPr>
            <a:fld id="{B53596C0-2239-40DA-A914-2FCCBF213597}" type="slidenum">
              <a:rPr lang="de-DE" smtClean="0"/>
              <a:pPr>
                <a:defRPr/>
              </a:pPr>
              <a:t>19</a:t>
            </a:fld>
            <a:endParaRPr lang="de-DE"/>
          </a:p>
        </p:txBody>
      </p:sp>
      <p:sp>
        <p:nvSpPr>
          <p:cNvPr id="4" name="Abgerundetes Rechteck 3"/>
          <p:cNvSpPr/>
          <p:nvPr/>
        </p:nvSpPr>
        <p:spPr>
          <a:xfrm>
            <a:off x="184115" y="2430836"/>
            <a:ext cx="3744000" cy="3654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5" name="Abgerundetes Rechteck 4"/>
          <p:cNvSpPr/>
          <p:nvPr/>
        </p:nvSpPr>
        <p:spPr>
          <a:xfrm>
            <a:off x="143936" y="2405964"/>
            <a:ext cx="3816000" cy="37080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6" name="Abgerundetes Rechteck 5"/>
          <p:cNvSpPr/>
          <p:nvPr/>
        </p:nvSpPr>
        <p:spPr>
          <a:xfrm>
            <a:off x="220456" y="2458335"/>
            <a:ext cx="3672408" cy="36000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8" name="Inhaltsplatzhalter 64"/>
          <p:cNvSpPr txBox="1">
            <a:spLocks/>
          </p:cNvSpPr>
          <p:nvPr/>
        </p:nvSpPr>
        <p:spPr>
          <a:xfrm>
            <a:off x="-36512" y="1311892"/>
            <a:ext cx="4104456" cy="481608"/>
          </a:xfrm>
          <a:prstGeom prst="rect">
            <a:avLst/>
          </a:prstGeom>
        </p:spPr>
        <p:txBody>
          <a:bodyPr/>
          <a:lst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200150" indent="-285750" algn="l" rtl="0" eaLnBrk="0" fontAlgn="base" hangingPunct="0">
              <a:spcBef>
                <a:spcPct val="20000"/>
              </a:spcBef>
              <a:spcAft>
                <a:spcPct val="0"/>
              </a:spcAft>
              <a:buChar char="•"/>
              <a:defRPr sz="1500">
                <a:solidFill>
                  <a:schemeClr val="tx1"/>
                </a:solidFill>
                <a:latin typeface="+mn-lt"/>
              </a:defRPr>
            </a:lvl3pPr>
            <a:lvl4pPr marL="1657350" indent="-285750" algn="l" rtl="0" eaLnBrk="0" fontAlgn="base" hangingPunct="0">
              <a:spcBef>
                <a:spcPct val="20000"/>
              </a:spcBef>
              <a:spcAft>
                <a:spcPct val="0"/>
              </a:spcAft>
              <a:buChar char="–"/>
              <a:defRPr sz="1500">
                <a:solidFill>
                  <a:schemeClr val="tx1"/>
                </a:solidFill>
                <a:latin typeface="+mn-lt"/>
              </a:defRPr>
            </a:lvl4pPr>
            <a:lvl5pPr marL="2114550" indent="-285750" algn="l" rtl="0" eaLnBrk="0" fontAlgn="base" hangingPunct="0">
              <a:spcBef>
                <a:spcPct val="20000"/>
              </a:spcBef>
              <a:spcAft>
                <a:spcPct val="0"/>
              </a:spcAft>
              <a:buChar char="»"/>
              <a:defRPr sz="1500">
                <a:solidFill>
                  <a:schemeClr val="tx1"/>
                </a:solidFill>
                <a:latin typeface="+mn-lt"/>
              </a:defRPr>
            </a:lvl5pPr>
            <a:lvl6pPr marL="2571750" indent="-285750" algn="l" rtl="0" fontAlgn="base">
              <a:spcBef>
                <a:spcPct val="20000"/>
              </a:spcBef>
              <a:spcAft>
                <a:spcPct val="0"/>
              </a:spcAft>
              <a:buChar char="»"/>
              <a:defRPr sz="1500">
                <a:solidFill>
                  <a:schemeClr val="tx1"/>
                </a:solidFill>
                <a:latin typeface="+mn-lt"/>
              </a:defRPr>
            </a:lvl6pPr>
            <a:lvl7pPr marL="3028950" indent="-285750" algn="l" rtl="0" fontAlgn="base">
              <a:spcBef>
                <a:spcPct val="20000"/>
              </a:spcBef>
              <a:spcAft>
                <a:spcPct val="0"/>
              </a:spcAft>
              <a:buChar char="»"/>
              <a:defRPr sz="1500">
                <a:solidFill>
                  <a:schemeClr val="tx1"/>
                </a:solidFill>
                <a:latin typeface="+mn-lt"/>
              </a:defRPr>
            </a:lvl7pPr>
            <a:lvl8pPr marL="3486150" indent="-285750" algn="l" rtl="0" fontAlgn="base">
              <a:spcBef>
                <a:spcPct val="20000"/>
              </a:spcBef>
              <a:spcAft>
                <a:spcPct val="0"/>
              </a:spcAft>
              <a:buChar char="»"/>
              <a:defRPr sz="1500">
                <a:solidFill>
                  <a:schemeClr val="tx1"/>
                </a:solidFill>
                <a:latin typeface="+mn-lt"/>
              </a:defRPr>
            </a:lvl8pPr>
            <a:lvl9pPr marL="3943350" indent="-285750" algn="l" rtl="0" fontAlgn="base">
              <a:spcBef>
                <a:spcPct val="20000"/>
              </a:spcBef>
              <a:spcAft>
                <a:spcPct val="0"/>
              </a:spcAft>
              <a:buChar char="»"/>
              <a:defRPr sz="1500">
                <a:solidFill>
                  <a:schemeClr val="tx1"/>
                </a:solidFill>
                <a:latin typeface="+mn-lt"/>
              </a:defRPr>
            </a:lvl9pPr>
          </a:lstStyle>
          <a:p>
            <a:pPr>
              <a:buFontTx/>
              <a:buNone/>
            </a:pPr>
            <a:r>
              <a:rPr lang="en-US" sz="1700" b="0" kern="0" dirty="0" smtClean="0">
                <a:latin typeface="Calibri" panose="020F0502020204030204" pitchFamily="34" charset="0"/>
                <a:cs typeface="Arial" pitchFamily="34" charset="0"/>
              </a:rPr>
              <a:t>Die </a:t>
            </a:r>
            <a:r>
              <a:rPr lang="en-US" sz="1700" b="0" kern="0" dirty="0" err="1" smtClean="0">
                <a:latin typeface="Calibri" panose="020F0502020204030204" pitchFamily="34" charset="0"/>
                <a:cs typeface="Arial" pitchFamily="34" charset="0"/>
              </a:rPr>
              <a:t>alte</a:t>
            </a:r>
            <a:r>
              <a:rPr lang="en-US" sz="1700" b="0" kern="0" dirty="0" smtClean="0">
                <a:latin typeface="Calibri" panose="020F0502020204030204" pitchFamily="34" charset="0"/>
                <a:cs typeface="Arial" pitchFamily="34" charset="0"/>
              </a:rPr>
              <a:t> Welt der </a:t>
            </a:r>
            <a:r>
              <a:rPr lang="en-US" sz="1700" b="0" kern="0" dirty="0" err="1" smtClean="0">
                <a:latin typeface="Calibri" panose="020F0502020204030204" pitchFamily="34" charset="0"/>
                <a:cs typeface="Arial" pitchFamily="34" charset="0"/>
              </a:rPr>
              <a:t>Nationalökonomik</a:t>
            </a:r>
            <a:endParaRPr lang="en-US" sz="1700" b="0" kern="0" dirty="0" smtClean="0">
              <a:latin typeface="Calibri" panose="020F0502020204030204" pitchFamily="34" charset="0"/>
              <a:cs typeface="Arial" pitchFamily="34" charset="0"/>
            </a:endParaRPr>
          </a:p>
          <a:p>
            <a:endParaRPr lang="en-US" sz="1700" b="0" kern="0" dirty="0">
              <a:latin typeface="Calibri" panose="020F0502020204030204" pitchFamily="34" charset="0"/>
            </a:endParaRPr>
          </a:p>
        </p:txBody>
      </p:sp>
      <p:grpSp>
        <p:nvGrpSpPr>
          <p:cNvPr id="10" name="Gruppieren 159"/>
          <p:cNvGrpSpPr/>
          <p:nvPr/>
        </p:nvGrpSpPr>
        <p:grpSpPr>
          <a:xfrm>
            <a:off x="3348290" y="1312407"/>
            <a:ext cx="5805596" cy="386894"/>
            <a:chOff x="2699792" y="1324448"/>
            <a:chExt cx="6103317" cy="386894"/>
          </a:xfrm>
        </p:grpSpPr>
        <p:sp>
          <p:nvSpPr>
            <p:cNvPr id="11" name="Rechteck 10"/>
            <p:cNvSpPr/>
            <p:nvPr/>
          </p:nvSpPr>
          <p:spPr>
            <a:xfrm>
              <a:off x="2699792" y="1412776"/>
              <a:ext cx="288032" cy="216024"/>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tx1"/>
                </a:solidFill>
                <a:latin typeface="Calibri" panose="020F0502020204030204" pitchFamily="34" charset="0"/>
              </a:endParaRPr>
            </a:p>
          </p:txBody>
        </p:sp>
        <p:sp>
          <p:nvSpPr>
            <p:cNvPr id="12" name="Rechteck 11"/>
            <p:cNvSpPr/>
            <p:nvPr/>
          </p:nvSpPr>
          <p:spPr>
            <a:xfrm>
              <a:off x="4106416" y="1412776"/>
              <a:ext cx="288032" cy="216024"/>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tx1"/>
                </a:solidFill>
                <a:latin typeface="Calibri" panose="020F0502020204030204" pitchFamily="34" charset="0"/>
              </a:endParaRPr>
            </a:p>
          </p:txBody>
        </p:sp>
        <p:sp>
          <p:nvSpPr>
            <p:cNvPr id="13" name="Rechteck 12"/>
            <p:cNvSpPr/>
            <p:nvPr/>
          </p:nvSpPr>
          <p:spPr>
            <a:xfrm>
              <a:off x="7490847" y="1412776"/>
              <a:ext cx="288032" cy="216024"/>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tx1"/>
                </a:solidFill>
                <a:latin typeface="Calibri" panose="020F0502020204030204" pitchFamily="34" charset="0"/>
              </a:endParaRPr>
            </a:p>
          </p:txBody>
        </p:sp>
        <p:sp>
          <p:nvSpPr>
            <p:cNvPr id="14" name="Rechteck 13"/>
            <p:cNvSpPr/>
            <p:nvPr/>
          </p:nvSpPr>
          <p:spPr>
            <a:xfrm>
              <a:off x="5715998" y="1412776"/>
              <a:ext cx="288032" cy="216024"/>
            </a:xfrm>
            <a:prstGeom prst="rec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e-DE" sz="900">
                <a:solidFill>
                  <a:schemeClr val="tx1"/>
                </a:solidFill>
                <a:latin typeface="Calibri" panose="020F0502020204030204" pitchFamily="34" charset="0"/>
              </a:endParaRPr>
            </a:p>
          </p:txBody>
        </p:sp>
        <p:sp>
          <p:nvSpPr>
            <p:cNvPr id="15" name="Textfeld 14"/>
            <p:cNvSpPr txBox="1"/>
            <p:nvPr/>
          </p:nvSpPr>
          <p:spPr>
            <a:xfrm>
              <a:off x="2954289" y="1324448"/>
              <a:ext cx="1225983" cy="369332"/>
            </a:xfrm>
            <a:prstGeom prst="rect">
              <a:avLst/>
            </a:prstGeom>
            <a:noFill/>
          </p:spPr>
          <p:txBody>
            <a:bodyPr wrap="square" rtlCol="0">
              <a:spAutoFit/>
            </a:bodyPr>
            <a:lstStyle/>
            <a:p>
              <a:pPr algn="l"/>
              <a:r>
                <a:rPr lang="de-DE" sz="900" dirty="0" smtClean="0">
                  <a:solidFill>
                    <a:schemeClr val="tx1"/>
                  </a:solidFill>
                  <a:latin typeface="Calibri" panose="020F0502020204030204" pitchFamily="34" charset="0"/>
                </a:rPr>
                <a:t>intergenerationelle Gerechtigkeit</a:t>
              </a:r>
              <a:endParaRPr lang="de-DE" sz="900" dirty="0">
                <a:solidFill>
                  <a:schemeClr val="tx1"/>
                </a:solidFill>
                <a:latin typeface="Calibri" panose="020F0502020204030204" pitchFamily="34" charset="0"/>
              </a:endParaRPr>
            </a:p>
          </p:txBody>
        </p:sp>
        <p:sp>
          <p:nvSpPr>
            <p:cNvPr id="16" name="Textfeld 15"/>
            <p:cNvSpPr txBox="1"/>
            <p:nvPr/>
          </p:nvSpPr>
          <p:spPr>
            <a:xfrm>
              <a:off x="4388657" y="1340768"/>
              <a:ext cx="1363693" cy="369332"/>
            </a:xfrm>
            <a:prstGeom prst="rect">
              <a:avLst/>
            </a:prstGeom>
            <a:noFill/>
          </p:spPr>
          <p:txBody>
            <a:bodyPr wrap="square" rtlCol="0">
              <a:spAutoFit/>
            </a:bodyPr>
            <a:lstStyle/>
            <a:p>
              <a:pPr algn="l"/>
              <a:r>
                <a:rPr lang="de-DE" sz="900" dirty="0" err="1" smtClean="0">
                  <a:solidFill>
                    <a:schemeClr val="tx1"/>
                  </a:solidFill>
                  <a:latin typeface="Calibri" panose="020F0502020204030204" pitchFamily="34" charset="0"/>
                </a:rPr>
                <a:t>intragenerationelle</a:t>
              </a:r>
              <a:r>
                <a:rPr lang="de-DE" sz="900" dirty="0" smtClean="0">
                  <a:solidFill>
                    <a:schemeClr val="tx1"/>
                  </a:solidFill>
                  <a:latin typeface="Calibri" panose="020F0502020204030204" pitchFamily="34" charset="0"/>
                </a:rPr>
                <a:t>/</a:t>
              </a:r>
              <a:br>
                <a:rPr lang="de-DE" sz="900" dirty="0" smtClean="0">
                  <a:solidFill>
                    <a:schemeClr val="tx1"/>
                  </a:solidFill>
                  <a:latin typeface="Calibri" panose="020F0502020204030204" pitchFamily="34" charset="0"/>
                </a:rPr>
              </a:br>
              <a:r>
                <a:rPr lang="de-DE" sz="900" dirty="0" smtClean="0">
                  <a:solidFill>
                    <a:schemeClr val="tx1"/>
                  </a:solidFill>
                  <a:latin typeface="Calibri" panose="020F0502020204030204" pitchFamily="34" charset="0"/>
                </a:rPr>
                <a:t>soziale Gerechtigkeit</a:t>
              </a:r>
              <a:endParaRPr lang="de-DE" sz="900" dirty="0">
                <a:solidFill>
                  <a:schemeClr val="tx1"/>
                </a:solidFill>
                <a:latin typeface="Calibri" panose="020F0502020204030204" pitchFamily="34" charset="0"/>
              </a:endParaRPr>
            </a:p>
          </p:txBody>
        </p:sp>
        <p:sp>
          <p:nvSpPr>
            <p:cNvPr id="17" name="Textfeld 16"/>
            <p:cNvSpPr txBox="1"/>
            <p:nvPr/>
          </p:nvSpPr>
          <p:spPr>
            <a:xfrm>
              <a:off x="5970495" y="1342010"/>
              <a:ext cx="1512166" cy="369332"/>
            </a:xfrm>
            <a:prstGeom prst="rect">
              <a:avLst/>
            </a:prstGeom>
            <a:noFill/>
          </p:spPr>
          <p:txBody>
            <a:bodyPr wrap="square" rtlCol="0">
              <a:spAutoFit/>
            </a:bodyPr>
            <a:lstStyle/>
            <a:p>
              <a:pPr algn="l"/>
              <a:r>
                <a:rPr lang="en-US" sz="900" dirty="0" err="1" smtClean="0">
                  <a:solidFill>
                    <a:schemeClr val="tx1"/>
                  </a:solidFill>
                  <a:latin typeface="Calibri" panose="020F0502020204030204" pitchFamily="34" charset="0"/>
                </a:rPr>
                <a:t>Eigeninteresse</a:t>
              </a:r>
              <a:r>
                <a:rPr lang="en-US" sz="900" dirty="0" smtClean="0">
                  <a:solidFill>
                    <a:schemeClr val="tx1"/>
                  </a:solidFill>
                  <a:latin typeface="Calibri" panose="020F0502020204030204" pitchFamily="34" charset="0"/>
                </a:rPr>
                <a:t>: </a:t>
              </a:r>
              <a:r>
                <a:rPr lang="en-US" sz="900" dirty="0" err="1" smtClean="0">
                  <a:solidFill>
                    <a:schemeClr val="tx1"/>
                  </a:solidFill>
                  <a:latin typeface="Calibri" panose="020F0502020204030204" pitchFamily="34" charset="0"/>
                </a:rPr>
                <a:t>Nutzen</a:t>
              </a:r>
              <a:r>
                <a:rPr lang="en-US" sz="900" dirty="0" smtClean="0">
                  <a:solidFill>
                    <a:schemeClr val="tx1"/>
                  </a:solidFill>
                  <a:latin typeface="Calibri" panose="020F0502020204030204" pitchFamily="34" charset="0"/>
                </a:rPr>
                <a:t>- und </a:t>
              </a:r>
              <a:r>
                <a:rPr lang="en-US" sz="900" dirty="0" err="1" smtClean="0">
                  <a:solidFill>
                    <a:schemeClr val="tx1"/>
                  </a:solidFill>
                  <a:latin typeface="Calibri" panose="020F0502020204030204" pitchFamily="34" charset="0"/>
                </a:rPr>
                <a:t>Gewinnmaximierung</a:t>
              </a:r>
              <a:endParaRPr lang="en-US" sz="900" dirty="0">
                <a:solidFill>
                  <a:schemeClr val="tx1"/>
                </a:solidFill>
                <a:latin typeface="Calibri" panose="020F0502020204030204" pitchFamily="34" charset="0"/>
              </a:endParaRPr>
            </a:p>
          </p:txBody>
        </p:sp>
        <p:sp>
          <p:nvSpPr>
            <p:cNvPr id="18" name="Textfeld 17"/>
            <p:cNvSpPr txBox="1"/>
            <p:nvPr/>
          </p:nvSpPr>
          <p:spPr>
            <a:xfrm>
              <a:off x="7722990" y="1391510"/>
              <a:ext cx="1080119" cy="230832"/>
            </a:xfrm>
            <a:prstGeom prst="rect">
              <a:avLst/>
            </a:prstGeom>
            <a:noFill/>
          </p:spPr>
          <p:txBody>
            <a:bodyPr wrap="square" rtlCol="0">
              <a:spAutoFit/>
            </a:bodyPr>
            <a:lstStyle/>
            <a:p>
              <a:r>
                <a:rPr lang="en-US" sz="900" dirty="0" err="1" smtClean="0">
                  <a:solidFill>
                    <a:schemeClr val="tx1"/>
                  </a:solidFill>
                  <a:latin typeface="Calibri" panose="020F0502020204030204" pitchFamily="34" charset="0"/>
                </a:rPr>
                <a:t>Menschenrechte</a:t>
              </a:r>
              <a:endParaRPr lang="en-US" sz="900" dirty="0">
                <a:solidFill>
                  <a:schemeClr val="tx1"/>
                </a:solidFill>
                <a:latin typeface="Calibri" panose="020F0502020204030204" pitchFamily="34" charset="0"/>
              </a:endParaRPr>
            </a:p>
          </p:txBody>
        </p:sp>
      </p:grpSp>
      <p:sp>
        <p:nvSpPr>
          <p:cNvPr id="19" name="AutoShape 110"/>
          <p:cNvSpPr>
            <a:spLocks noChangeArrowheads="1"/>
          </p:cNvSpPr>
          <p:nvPr/>
        </p:nvSpPr>
        <p:spPr bwMode="auto">
          <a:xfrm rot="10800000">
            <a:off x="3491880" y="3855963"/>
            <a:ext cx="864096" cy="792162"/>
          </a:xfrm>
          <a:prstGeom prst="rightArrow">
            <a:avLst>
              <a:gd name="adj1" fmla="val 50000"/>
              <a:gd name="adj2" fmla="val 65312"/>
            </a:avLst>
          </a:prstGeom>
          <a:solidFill>
            <a:srgbClr val="FFFFFF"/>
          </a:solidFill>
          <a:ln w="9525">
            <a:solidFill>
              <a:srgbClr val="000000"/>
            </a:solidFill>
            <a:miter lim="800000"/>
            <a:headEnd/>
            <a:tailEnd/>
          </a:ln>
        </p:spPr>
        <p:txBody>
          <a:bodyPr anchor="ctr"/>
          <a:lstStyle/>
          <a:p>
            <a:pPr algn="ctr"/>
            <a:endParaRPr lang="en-US">
              <a:solidFill>
                <a:schemeClr val="tx1"/>
              </a:solidFill>
              <a:latin typeface="Calibri" panose="020F0502020204030204" pitchFamily="34" charset="0"/>
            </a:endParaRPr>
          </a:p>
        </p:txBody>
      </p:sp>
      <p:grpSp>
        <p:nvGrpSpPr>
          <p:cNvPr id="20" name="Gruppieren 122"/>
          <p:cNvGrpSpPr/>
          <p:nvPr/>
        </p:nvGrpSpPr>
        <p:grpSpPr>
          <a:xfrm>
            <a:off x="107504" y="1839830"/>
            <a:ext cx="8568952" cy="4320620"/>
            <a:chOff x="107504" y="1700899"/>
            <a:chExt cx="8568952" cy="4320620"/>
          </a:xfrm>
        </p:grpSpPr>
        <p:grpSp>
          <p:nvGrpSpPr>
            <p:cNvPr id="21" name="Gruppieren 367"/>
            <p:cNvGrpSpPr/>
            <p:nvPr/>
          </p:nvGrpSpPr>
          <p:grpSpPr>
            <a:xfrm>
              <a:off x="107504" y="1700899"/>
              <a:ext cx="8568952" cy="4320620"/>
              <a:chOff x="323528" y="1700899"/>
              <a:chExt cx="8568952" cy="4320620"/>
            </a:xfrm>
          </p:grpSpPr>
          <p:grpSp>
            <p:nvGrpSpPr>
              <p:cNvPr id="23" name="Gruppieren 328"/>
              <p:cNvGrpSpPr/>
              <p:nvPr/>
            </p:nvGrpSpPr>
            <p:grpSpPr>
              <a:xfrm>
                <a:off x="323528" y="1700899"/>
                <a:ext cx="8568952" cy="4320620"/>
                <a:chOff x="323528" y="1628891"/>
                <a:chExt cx="8568952" cy="4320620"/>
              </a:xfrm>
            </p:grpSpPr>
            <p:grpSp>
              <p:nvGrpSpPr>
                <p:cNvPr id="29" name="Group 70"/>
                <p:cNvGrpSpPr>
                  <a:grpSpLocks/>
                </p:cNvGrpSpPr>
                <p:nvPr/>
              </p:nvGrpSpPr>
              <p:grpSpPr bwMode="auto">
                <a:xfrm>
                  <a:off x="323528" y="1628891"/>
                  <a:ext cx="8568952" cy="4320620"/>
                  <a:chOff x="944" y="1598"/>
                  <a:chExt cx="12733" cy="7505"/>
                </a:xfrm>
              </p:grpSpPr>
              <p:grpSp>
                <p:nvGrpSpPr>
                  <p:cNvPr id="31" name="Group 71"/>
                  <p:cNvGrpSpPr>
                    <a:grpSpLocks/>
                  </p:cNvGrpSpPr>
                  <p:nvPr/>
                </p:nvGrpSpPr>
                <p:grpSpPr bwMode="auto">
                  <a:xfrm>
                    <a:off x="6936" y="1598"/>
                    <a:ext cx="2247" cy="5128"/>
                    <a:chOff x="6898" y="1596"/>
                    <a:chExt cx="2247" cy="5128"/>
                  </a:xfrm>
                </p:grpSpPr>
                <p:sp>
                  <p:nvSpPr>
                    <p:cNvPr id="77" name="AutoShape 72"/>
                    <p:cNvSpPr>
                      <a:spLocks noChangeArrowheads="1"/>
                    </p:cNvSpPr>
                    <p:nvPr/>
                  </p:nvSpPr>
                  <p:spPr bwMode="auto">
                    <a:xfrm>
                      <a:off x="6898" y="2471"/>
                      <a:ext cx="2033" cy="4253"/>
                    </a:xfrm>
                    <a:prstGeom prst="roundRect">
                      <a:avLst>
                        <a:gd name="adj" fmla="val 16667"/>
                      </a:avLst>
                    </a:prstGeom>
                    <a:solidFill>
                      <a:srgbClr val="FFFFFF"/>
                    </a:solidFill>
                    <a:ln w="25400" cmpd="sng">
                      <a:solidFill>
                        <a:schemeClr val="bg1">
                          <a:lumMod val="50000"/>
                        </a:schemeClr>
                      </a:solidFill>
                      <a:prstDash val="solid"/>
                      <a:round/>
                      <a:headEnd/>
                      <a:tailEnd/>
                    </a:ln>
                  </p:spPr>
                  <p:txBody>
                    <a:bodyPr anchor="ctr"/>
                    <a:lstStyle/>
                    <a:p>
                      <a:pPr algn="ctr"/>
                      <a:endParaRPr lang="en-US">
                        <a:solidFill>
                          <a:schemeClr val="tx1"/>
                        </a:solidFill>
                        <a:latin typeface="Calibri" panose="020F0502020204030204" pitchFamily="34" charset="0"/>
                      </a:endParaRPr>
                    </a:p>
                  </p:txBody>
                </p:sp>
                <p:sp>
                  <p:nvSpPr>
                    <p:cNvPr id="78" name="AutoShape 73"/>
                    <p:cNvSpPr>
                      <a:spLocks noChangeArrowheads="1"/>
                    </p:cNvSpPr>
                    <p:nvPr/>
                  </p:nvSpPr>
                  <p:spPr bwMode="auto">
                    <a:xfrm>
                      <a:off x="6949" y="1596"/>
                      <a:ext cx="2196" cy="740"/>
                    </a:xfrm>
                    <a:prstGeom prst="flowChartAlternateProcess">
                      <a:avLst/>
                    </a:prstGeom>
                    <a:solidFill>
                      <a:srgbClr val="FFFFFF"/>
                    </a:solidFill>
                    <a:ln w="38100">
                      <a:solidFill>
                        <a:schemeClr val="bg1">
                          <a:lumMod val="75000"/>
                        </a:schemeClr>
                      </a:solidFill>
                      <a:prstDash val="solid"/>
                      <a:miter lim="800000"/>
                      <a:headEnd/>
                      <a:tailEnd/>
                    </a:ln>
                    <a:effectLst/>
                  </p:spPr>
                  <p:txBody>
                    <a:bodyPr anchor="ctr"/>
                    <a:lstStyle/>
                    <a:p>
                      <a:pPr algn="ctr">
                        <a:spcAft>
                          <a:spcPts val="1000"/>
                        </a:spcAft>
                        <a:defRPr/>
                      </a:pPr>
                      <a:r>
                        <a:rPr lang="en-US" sz="1200" dirty="0" err="1" smtClean="0">
                          <a:solidFill>
                            <a:schemeClr val="tx1"/>
                          </a:solidFill>
                          <a:latin typeface="Calibri" panose="020F0502020204030204" pitchFamily="34" charset="0"/>
                        </a:rPr>
                        <a:t>Politische</a:t>
                      </a:r>
                      <a:r>
                        <a:rPr lang="en-US" sz="1200" dirty="0" smtClean="0">
                          <a:solidFill>
                            <a:schemeClr val="tx1"/>
                          </a:solidFill>
                          <a:latin typeface="Calibri" panose="020F0502020204030204" pitchFamily="34" charset="0"/>
                        </a:rPr>
                        <a:t> </a:t>
                      </a:r>
                      <a:r>
                        <a:rPr lang="en-US" sz="1200" dirty="0" err="1" smtClean="0">
                          <a:solidFill>
                            <a:schemeClr val="tx1"/>
                          </a:solidFill>
                          <a:latin typeface="Calibri" panose="020F0502020204030204" pitchFamily="34" charset="0"/>
                        </a:rPr>
                        <a:t>Ordnung</a:t>
                      </a:r>
                      <a:endParaRPr lang="en-US" sz="1200" dirty="0">
                        <a:solidFill>
                          <a:schemeClr val="tx1"/>
                        </a:solidFill>
                        <a:latin typeface="Calibri" panose="020F0502020204030204" pitchFamily="34" charset="0"/>
                      </a:endParaRPr>
                    </a:p>
                  </p:txBody>
                </p:sp>
                <p:sp>
                  <p:nvSpPr>
                    <p:cNvPr id="79" name="Oval 75"/>
                    <p:cNvSpPr>
                      <a:spLocks noChangeArrowheads="1"/>
                    </p:cNvSpPr>
                    <p:nvPr/>
                  </p:nvSpPr>
                  <p:spPr bwMode="auto">
                    <a:xfrm>
                      <a:off x="7219" y="2784"/>
                      <a:ext cx="1391" cy="3780"/>
                    </a:xfrm>
                    <a:prstGeom prst="roundRect">
                      <a:avLst/>
                    </a:prstGeom>
                    <a:solidFill>
                      <a:srgbClr val="FFFFFF"/>
                    </a:solidFill>
                    <a:ln w="38100">
                      <a:solidFill>
                        <a:schemeClr val="bg1">
                          <a:lumMod val="50000"/>
                        </a:schemeClr>
                      </a:solidFill>
                      <a:round/>
                      <a:headEnd/>
                      <a:tailEnd/>
                    </a:ln>
                  </p:spPr>
                  <p:txBody>
                    <a:bodyPr anchor="ctr"/>
                    <a:lstStyle/>
                    <a:p>
                      <a:pPr algn="ctr">
                        <a:spcAft>
                          <a:spcPts val="1000"/>
                        </a:spcAft>
                        <a:defRPr/>
                      </a:pPr>
                      <a:r>
                        <a:rPr lang="en-US" sz="800" dirty="0" err="1" smtClean="0">
                          <a:solidFill>
                            <a:schemeClr val="tx1"/>
                          </a:solidFill>
                          <a:latin typeface="Calibri" panose="020F0502020204030204" pitchFamily="34" charset="0"/>
                        </a:rPr>
                        <a:t>Regierung</a:t>
                      </a:r>
                      <a:r>
                        <a:rPr lang="en-US" sz="800" dirty="0" smtClean="0">
                          <a:solidFill>
                            <a:schemeClr val="tx1"/>
                          </a:solidFill>
                          <a:latin typeface="Calibri" panose="020F0502020204030204" pitchFamily="34" charset="0"/>
                        </a:rPr>
                        <a:t>(</a:t>
                      </a:r>
                      <a:r>
                        <a:rPr lang="en-US" sz="800" dirty="0" err="1" smtClean="0">
                          <a:solidFill>
                            <a:schemeClr val="tx1"/>
                          </a:solidFill>
                          <a:latin typeface="Calibri" panose="020F0502020204030204" pitchFamily="34" charset="0"/>
                        </a:rPr>
                        <a:t>en</a:t>
                      </a:r>
                      <a:r>
                        <a:rPr lang="en-US" sz="800" dirty="0" smtClean="0">
                          <a:solidFill>
                            <a:schemeClr val="tx1"/>
                          </a:solidFill>
                          <a:latin typeface="Calibri" panose="020F0502020204030204" pitchFamily="34" charset="0"/>
                        </a:rPr>
                        <a:t>)</a:t>
                      </a:r>
                      <a:endParaRPr lang="en-US" dirty="0">
                        <a:solidFill>
                          <a:schemeClr val="tx1"/>
                        </a:solidFill>
                        <a:latin typeface="Calibri" panose="020F0502020204030204" pitchFamily="34" charset="0"/>
                      </a:endParaRPr>
                    </a:p>
                  </p:txBody>
                </p:sp>
              </p:grpSp>
              <p:grpSp>
                <p:nvGrpSpPr>
                  <p:cNvPr id="32" name="Group 83"/>
                  <p:cNvGrpSpPr>
                    <a:grpSpLocks/>
                  </p:cNvGrpSpPr>
                  <p:nvPr/>
                </p:nvGrpSpPr>
                <p:grpSpPr bwMode="auto">
                  <a:xfrm>
                    <a:off x="944" y="1598"/>
                    <a:ext cx="5992" cy="7505"/>
                    <a:chOff x="944" y="1598"/>
                    <a:chExt cx="5992" cy="7505"/>
                  </a:xfrm>
                </p:grpSpPr>
                <p:sp>
                  <p:nvSpPr>
                    <p:cNvPr id="51" name="AutoShape 84"/>
                    <p:cNvSpPr>
                      <a:spLocks noChangeArrowheads="1"/>
                    </p:cNvSpPr>
                    <p:nvPr/>
                  </p:nvSpPr>
                  <p:spPr bwMode="auto">
                    <a:xfrm>
                      <a:off x="944" y="2537"/>
                      <a:ext cx="5778" cy="6566"/>
                    </a:xfrm>
                    <a:prstGeom prst="roundRect">
                      <a:avLst>
                        <a:gd name="adj" fmla="val 16667"/>
                      </a:avLst>
                    </a:prstGeom>
                    <a:noFill/>
                    <a:ln w="25400">
                      <a:solidFill>
                        <a:srgbClr val="FFC000"/>
                      </a:solidFill>
                      <a:prstDash val="solid"/>
                      <a:round/>
                      <a:headEnd/>
                      <a:tailEnd/>
                    </a:ln>
                  </p:spPr>
                  <p:txBody>
                    <a:bodyPr anchor="ctr"/>
                    <a:lstStyle/>
                    <a:p>
                      <a:pPr algn="ctr"/>
                      <a:endParaRPr lang="en-US">
                        <a:solidFill>
                          <a:schemeClr val="tx1"/>
                        </a:solidFill>
                        <a:latin typeface="Calibri" panose="020F0502020204030204" pitchFamily="34" charset="0"/>
                      </a:endParaRPr>
                    </a:p>
                  </p:txBody>
                </p:sp>
                <p:cxnSp>
                  <p:nvCxnSpPr>
                    <p:cNvPr id="52" name="AutoShape 85"/>
                    <p:cNvCxnSpPr>
                      <a:cxnSpLocks noChangeShapeType="1"/>
                      <a:stCxn id="75" idx="2"/>
                      <a:endCxn id="74" idx="1"/>
                    </p:cNvCxnSpPr>
                    <p:nvPr/>
                  </p:nvCxnSpPr>
                  <p:spPr bwMode="auto">
                    <a:xfrm>
                      <a:off x="3660" y="3541"/>
                      <a:ext cx="1992" cy="871"/>
                    </a:xfrm>
                    <a:prstGeom prst="straightConnector1">
                      <a:avLst/>
                    </a:prstGeom>
                    <a:noFill/>
                    <a:ln w="9525">
                      <a:solidFill>
                        <a:srgbClr val="000000"/>
                      </a:solidFill>
                      <a:round/>
                      <a:headEnd/>
                      <a:tailEnd/>
                    </a:ln>
                  </p:spPr>
                </p:cxnSp>
                <p:cxnSp>
                  <p:nvCxnSpPr>
                    <p:cNvPr id="53" name="AutoShape 86"/>
                    <p:cNvCxnSpPr>
                      <a:cxnSpLocks noChangeShapeType="1"/>
                      <a:stCxn id="61" idx="3"/>
                      <a:endCxn id="74" idx="1"/>
                    </p:cNvCxnSpPr>
                    <p:nvPr/>
                  </p:nvCxnSpPr>
                  <p:spPr bwMode="auto">
                    <a:xfrm flipV="1">
                      <a:off x="3405" y="4412"/>
                      <a:ext cx="2247" cy="735"/>
                    </a:xfrm>
                    <a:prstGeom prst="straightConnector1">
                      <a:avLst/>
                    </a:prstGeom>
                    <a:noFill/>
                    <a:ln w="9525">
                      <a:solidFill>
                        <a:srgbClr val="000000"/>
                      </a:solidFill>
                      <a:round/>
                      <a:headEnd/>
                      <a:tailEnd/>
                    </a:ln>
                  </p:spPr>
                </p:cxnSp>
                <p:cxnSp>
                  <p:nvCxnSpPr>
                    <p:cNvPr id="54" name="AutoShape 87"/>
                    <p:cNvCxnSpPr>
                      <a:cxnSpLocks noChangeShapeType="1"/>
                      <a:stCxn id="60" idx="3"/>
                      <a:endCxn id="74" idx="1"/>
                    </p:cNvCxnSpPr>
                    <p:nvPr/>
                  </p:nvCxnSpPr>
                  <p:spPr bwMode="auto">
                    <a:xfrm flipV="1">
                      <a:off x="3355" y="4412"/>
                      <a:ext cx="2297" cy="1771"/>
                    </a:xfrm>
                    <a:prstGeom prst="straightConnector1">
                      <a:avLst/>
                    </a:prstGeom>
                    <a:noFill/>
                    <a:ln w="9525">
                      <a:solidFill>
                        <a:srgbClr val="000000"/>
                      </a:solidFill>
                      <a:round/>
                      <a:headEnd/>
                      <a:tailEnd/>
                    </a:ln>
                  </p:spPr>
                </p:cxnSp>
                <p:cxnSp>
                  <p:nvCxnSpPr>
                    <p:cNvPr id="55" name="AutoShape 88"/>
                    <p:cNvCxnSpPr>
                      <a:cxnSpLocks noChangeShapeType="1"/>
                      <a:endCxn id="74" idx="1"/>
                    </p:cNvCxnSpPr>
                    <p:nvPr/>
                  </p:nvCxnSpPr>
                  <p:spPr bwMode="auto">
                    <a:xfrm flipV="1">
                      <a:off x="4582" y="4412"/>
                      <a:ext cx="1070" cy="3440"/>
                    </a:xfrm>
                    <a:prstGeom prst="straightConnector1">
                      <a:avLst/>
                    </a:prstGeom>
                    <a:noFill/>
                    <a:ln w="9525">
                      <a:solidFill>
                        <a:srgbClr val="000000"/>
                      </a:solidFill>
                      <a:round/>
                      <a:headEnd/>
                      <a:tailEnd/>
                    </a:ln>
                  </p:spPr>
                </p:cxnSp>
                <p:cxnSp>
                  <p:nvCxnSpPr>
                    <p:cNvPr id="56" name="AutoShape 89"/>
                    <p:cNvCxnSpPr>
                      <a:cxnSpLocks noChangeShapeType="1"/>
                      <a:stCxn id="62" idx="2"/>
                      <a:endCxn id="76" idx="2"/>
                    </p:cNvCxnSpPr>
                    <p:nvPr/>
                  </p:nvCxnSpPr>
                  <p:spPr bwMode="auto">
                    <a:xfrm flipH="1">
                      <a:off x="3691" y="3440"/>
                      <a:ext cx="1475" cy="447"/>
                    </a:xfrm>
                    <a:prstGeom prst="straightConnector1">
                      <a:avLst/>
                    </a:prstGeom>
                    <a:noFill/>
                    <a:ln w="9525">
                      <a:solidFill>
                        <a:srgbClr val="A5A5A5"/>
                      </a:solidFill>
                      <a:prstDash val="sysDot"/>
                      <a:round/>
                      <a:headEnd/>
                      <a:tailEnd/>
                    </a:ln>
                  </p:spPr>
                </p:cxnSp>
                <p:grpSp>
                  <p:nvGrpSpPr>
                    <p:cNvPr id="57" name="Group 90"/>
                    <p:cNvGrpSpPr>
                      <a:grpSpLocks/>
                    </p:cNvGrpSpPr>
                    <p:nvPr/>
                  </p:nvGrpSpPr>
                  <p:grpSpPr bwMode="auto">
                    <a:xfrm>
                      <a:off x="2008" y="1598"/>
                      <a:ext cx="4928" cy="6845"/>
                      <a:chOff x="2008" y="1598"/>
                      <a:chExt cx="4928" cy="6845"/>
                    </a:xfrm>
                  </p:grpSpPr>
                  <p:sp>
                    <p:nvSpPr>
                      <p:cNvPr id="58" name="AutoShape 91"/>
                      <p:cNvSpPr>
                        <a:spLocks noChangeArrowheads="1"/>
                      </p:cNvSpPr>
                      <p:nvPr/>
                    </p:nvSpPr>
                    <p:spPr bwMode="auto">
                      <a:xfrm>
                        <a:off x="2121" y="1598"/>
                        <a:ext cx="2996" cy="838"/>
                      </a:xfrm>
                      <a:prstGeom prst="flowChartAlternateProcess">
                        <a:avLst/>
                      </a:prstGeom>
                      <a:solidFill>
                        <a:srgbClr val="FFFFFF"/>
                      </a:solidFill>
                      <a:ln w="38100">
                        <a:solidFill>
                          <a:srgbClr val="C0C0C0"/>
                        </a:solidFill>
                        <a:prstDash val="solid"/>
                        <a:miter lim="800000"/>
                        <a:headEnd/>
                        <a:tailEnd/>
                      </a:ln>
                      <a:effectLst/>
                    </p:spPr>
                    <p:txBody>
                      <a:bodyPr anchor="ctr"/>
                      <a:lstStyle/>
                      <a:p>
                        <a:pPr algn="ctr">
                          <a:spcAft>
                            <a:spcPts val="1000"/>
                          </a:spcAft>
                          <a:defRPr/>
                        </a:pPr>
                        <a:r>
                          <a:rPr lang="en-US" sz="1200" dirty="0" err="1" smtClean="0">
                            <a:solidFill>
                              <a:schemeClr val="tx1"/>
                            </a:solidFill>
                            <a:latin typeface="Calibri" panose="020F0502020204030204" pitchFamily="34" charset="0"/>
                          </a:rPr>
                          <a:t>Gesellschaftsordnung</a:t>
                        </a:r>
                        <a:endParaRPr lang="en-US" sz="1200" dirty="0">
                          <a:solidFill>
                            <a:schemeClr val="tx1"/>
                          </a:solidFill>
                          <a:latin typeface="Calibri" panose="020F0502020204030204" pitchFamily="34" charset="0"/>
                        </a:endParaRPr>
                      </a:p>
                    </p:txBody>
                  </p:sp>
                  <p:sp>
                    <p:nvSpPr>
                      <p:cNvPr id="59" name="Oval 92"/>
                      <p:cNvSpPr>
                        <a:spLocks noChangeArrowheads="1"/>
                      </p:cNvSpPr>
                      <p:nvPr/>
                    </p:nvSpPr>
                    <p:spPr bwMode="auto">
                      <a:xfrm>
                        <a:off x="4261" y="7852"/>
                        <a:ext cx="1294" cy="591"/>
                      </a:xfrm>
                      <a:prstGeom prst="roundRect">
                        <a:avLst/>
                      </a:prstGeom>
                      <a:solidFill>
                        <a:srgbClr val="FFFFFF"/>
                      </a:solidFill>
                      <a:ln w="38100">
                        <a:solidFill>
                          <a:srgbClr val="00B0F0"/>
                        </a:solidFill>
                        <a:round/>
                        <a:headEnd/>
                        <a:tailEnd/>
                      </a:ln>
                    </p:spPr>
                    <p:txBody>
                      <a:bodyPr anchor="ctr"/>
                      <a:lstStyle/>
                      <a:p>
                        <a:pPr algn="ctr">
                          <a:spcAft>
                            <a:spcPts val="1000"/>
                          </a:spcAft>
                          <a:defRPr/>
                        </a:pPr>
                        <a:r>
                          <a:rPr lang="en-US" sz="800" dirty="0" err="1" smtClean="0">
                            <a:solidFill>
                              <a:schemeClr val="tx1"/>
                            </a:solidFill>
                            <a:latin typeface="Calibri" panose="020F0502020204030204" pitchFamily="34" charset="0"/>
                          </a:rPr>
                          <a:t>Arbeitgeber</a:t>
                        </a:r>
                        <a:endParaRPr lang="en-US" dirty="0">
                          <a:solidFill>
                            <a:schemeClr val="tx1"/>
                          </a:solidFill>
                          <a:latin typeface="Calibri" panose="020F0502020204030204" pitchFamily="34" charset="0"/>
                        </a:endParaRPr>
                      </a:p>
                    </p:txBody>
                  </p:sp>
                  <p:sp>
                    <p:nvSpPr>
                      <p:cNvPr id="60" name="Oval 93"/>
                      <p:cNvSpPr>
                        <a:spLocks noChangeArrowheads="1"/>
                      </p:cNvSpPr>
                      <p:nvPr/>
                    </p:nvSpPr>
                    <p:spPr bwMode="auto">
                      <a:xfrm>
                        <a:off x="2008" y="5886"/>
                        <a:ext cx="1347" cy="593"/>
                      </a:xfrm>
                      <a:prstGeom prst="roundRect">
                        <a:avLst/>
                      </a:prstGeom>
                      <a:solidFill>
                        <a:srgbClr val="FFFFFF"/>
                      </a:solidFill>
                      <a:ln w="38100">
                        <a:solidFill>
                          <a:srgbClr val="00B050"/>
                        </a:solidFill>
                        <a:round/>
                        <a:headEnd/>
                        <a:tailEnd/>
                      </a:ln>
                    </p:spPr>
                    <p:txBody>
                      <a:bodyPr anchor="ctr"/>
                      <a:lstStyle/>
                      <a:p>
                        <a:pPr algn="ctr">
                          <a:spcAft>
                            <a:spcPts val="1000"/>
                          </a:spcAft>
                          <a:defRPr/>
                        </a:pPr>
                        <a:r>
                          <a:rPr lang="en-US" sz="800" dirty="0" err="1" smtClean="0">
                            <a:solidFill>
                              <a:schemeClr val="tx1"/>
                            </a:solidFill>
                            <a:latin typeface="Calibri" panose="020F0502020204030204" pitchFamily="34" charset="0"/>
                          </a:rPr>
                          <a:t>Umweltgruppen</a:t>
                        </a:r>
                        <a:endParaRPr lang="en-US" dirty="0">
                          <a:solidFill>
                            <a:schemeClr val="tx1"/>
                          </a:solidFill>
                          <a:latin typeface="Calibri" panose="020F0502020204030204" pitchFamily="34" charset="0"/>
                        </a:endParaRPr>
                      </a:p>
                    </p:txBody>
                  </p:sp>
                  <p:sp>
                    <p:nvSpPr>
                      <p:cNvPr id="61" name="Oval 94"/>
                      <p:cNvSpPr>
                        <a:spLocks noChangeArrowheads="1"/>
                      </p:cNvSpPr>
                      <p:nvPr/>
                    </p:nvSpPr>
                    <p:spPr bwMode="auto">
                      <a:xfrm>
                        <a:off x="2014" y="4850"/>
                        <a:ext cx="1391" cy="593"/>
                      </a:xfrm>
                      <a:prstGeom prst="roundRect">
                        <a:avLst/>
                      </a:prstGeom>
                      <a:solidFill>
                        <a:srgbClr val="FFFFFF"/>
                      </a:solidFill>
                      <a:ln w="38100">
                        <a:solidFill>
                          <a:srgbClr val="C00000"/>
                        </a:solidFill>
                        <a:round/>
                        <a:headEnd/>
                        <a:tailEnd/>
                      </a:ln>
                    </p:spPr>
                    <p:txBody>
                      <a:bodyPr anchor="ctr"/>
                      <a:lstStyle/>
                      <a:p>
                        <a:pPr algn="ctr">
                          <a:spcAft>
                            <a:spcPts val="1000"/>
                          </a:spcAft>
                          <a:defRPr/>
                        </a:pPr>
                        <a:r>
                          <a:rPr lang="en-US" sz="800" dirty="0" err="1" smtClean="0">
                            <a:solidFill>
                              <a:schemeClr val="tx1"/>
                            </a:solidFill>
                            <a:latin typeface="Calibri" panose="020F0502020204030204" pitchFamily="34" charset="0"/>
                          </a:rPr>
                          <a:t>Sozialinitiativen</a:t>
                        </a:r>
                        <a:endParaRPr lang="en-US" dirty="0">
                          <a:solidFill>
                            <a:schemeClr val="tx1"/>
                          </a:solidFill>
                          <a:latin typeface="Calibri" panose="020F0502020204030204" pitchFamily="34" charset="0"/>
                        </a:endParaRPr>
                      </a:p>
                    </p:txBody>
                  </p:sp>
                  <p:sp>
                    <p:nvSpPr>
                      <p:cNvPr id="62" name="Oval 96"/>
                      <p:cNvSpPr>
                        <a:spLocks noChangeArrowheads="1"/>
                      </p:cNvSpPr>
                      <p:nvPr/>
                    </p:nvSpPr>
                    <p:spPr bwMode="auto">
                      <a:xfrm>
                        <a:off x="4465" y="2849"/>
                        <a:ext cx="1401" cy="591"/>
                      </a:xfrm>
                      <a:prstGeom prst="roundRect">
                        <a:avLst/>
                      </a:prstGeom>
                      <a:solidFill>
                        <a:srgbClr val="FFFFFF"/>
                      </a:solidFill>
                      <a:ln w="38100">
                        <a:solidFill>
                          <a:srgbClr val="00B0F0"/>
                        </a:solidFill>
                        <a:round/>
                        <a:headEnd/>
                        <a:tailEnd/>
                      </a:ln>
                    </p:spPr>
                    <p:txBody>
                      <a:bodyPr anchor="ctr"/>
                      <a:lstStyle/>
                      <a:p>
                        <a:pPr algn="ctr">
                          <a:spcAft>
                            <a:spcPts val="1000"/>
                          </a:spcAft>
                          <a:defRPr/>
                        </a:pPr>
                        <a:r>
                          <a:rPr lang="en-US" sz="800" dirty="0" err="1" smtClean="0">
                            <a:solidFill>
                              <a:schemeClr val="tx1"/>
                            </a:solidFill>
                            <a:latin typeface="Calibri" panose="020F0502020204030204" pitchFamily="34" charset="0"/>
                          </a:rPr>
                          <a:t>Medien</a:t>
                        </a:r>
                        <a:endParaRPr lang="en-US" dirty="0">
                          <a:solidFill>
                            <a:schemeClr val="tx1"/>
                          </a:solidFill>
                          <a:latin typeface="Calibri" panose="020F0502020204030204" pitchFamily="34" charset="0"/>
                        </a:endParaRPr>
                      </a:p>
                    </p:txBody>
                  </p:sp>
                  <p:sp>
                    <p:nvSpPr>
                      <p:cNvPr id="63" name="Oval 97"/>
                      <p:cNvSpPr>
                        <a:spLocks noChangeArrowheads="1"/>
                      </p:cNvSpPr>
                      <p:nvPr/>
                    </p:nvSpPr>
                    <p:spPr bwMode="auto">
                      <a:xfrm>
                        <a:off x="2449" y="6998"/>
                        <a:ext cx="1391" cy="591"/>
                      </a:xfrm>
                      <a:prstGeom prst="roundRect">
                        <a:avLst/>
                      </a:prstGeom>
                      <a:solidFill>
                        <a:srgbClr val="FFFFFF"/>
                      </a:solidFill>
                      <a:ln w="38100">
                        <a:solidFill>
                          <a:srgbClr val="FFC000"/>
                        </a:solidFill>
                        <a:round/>
                        <a:headEnd/>
                        <a:tailEnd/>
                      </a:ln>
                    </p:spPr>
                    <p:txBody>
                      <a:bodyPr anchor="ctr"/>
                      <a:lstStyle/>
                      <a:p>
                        <a:pPr algn="ctr">
                          <a:spcAft>
                            <a:spcPts val="1000"/>
                          </a:spcAft>
                          <a:defRPr/>
                        </a:pPr>
                        <a:r>
                          <a:rPr lang="en-US" sz="800" dirty="0" err="1" smtClean="0">
                            <a:solidFill>
                              <a:schemeClr val="tx1"/>
                            </a:solidFill>
                            <a:latin typeface="Calibri" panose="020F0502020204030204" pitchFamily="34" charset="0"/>
                          </a:rPr>
                          <a:t>Sozialaktivisten</a:t>
                        </a:r>
                        <a:endParaRPr lang="en-US" dirty="0">
                          <a:solidFill>
                            <a:schemeClr val="tx1"/>
                          </a:solidFill>
                          <a:latin typeface="Calibri" panose="020F0502020204030204" pitchFamily="34" charset="0"/>
                        </a:endParaRPr>
                      </a:p>
                    </p:txBody>
                  </p:sp>
                  <p:sp>
                    <p:nvSpPr>
                      <p:cNvPr id="65" name="Oval 99"/>
                      <p:cNvSpPr>
                        <a:spLocks noChangeArrowheads="1"/>
                      </p:cNvSpPr>
                      <p:nvPr/>
                    </p:nvSpPr>
                    <p:spPr bwMode="auto">
                      <a:xfrm>
                        <a:off x="2335" y="3849"/>
                        <a:ext cx="1294" cy="593"/>
                      </a:xfrm>
                      <a:prstGeom prst="roundRect">
                        <a:avLst/>
                      </a:prstGeom>
                      <a:noFill/>
                      <a:ln w="38100">
                        <a:solidFill>
                          <a:srgbClr val="00B0F0"/>
                        </a:solidFill>
                        <a:round/>
                        <a:headEnd/>
                        <a:tailEnd/>
                      </a:ln>
                    </p:spPr>
                    <p:txBody>
                      <a:bodyPr anchor="ctr"/>
                      <a:lstStyle/>
                      <a:p>
                        <a:pPr algn="ctr">
                          <a:spcAft>
                            <a:spcPts val="1000"/>
                          </a:spcAft>
                          <a:defRPr/>
                        </a:pPr>
                        <a:r>
                          <a:rPr lang="en-US" sz="800" dirty="0" err="1" smtClean="0">
                            <a:solidFill>
                              <a:schemeClr val="tx1"/>
                            </a:solidFill>
                            <a:latin typeface="Calibri" panose="020F0502020204030204" pitchFamily="34" charset="0"/>
                          </a:rPr>
                          <a:t>Kommunen</a:t>
                        </a:r>
                        <a:endParaRPr lang="en-US" dirty="0">
                          <a:solidFill>
                            <a:schemeClr val="tx1"/>
                          </a:solidFill>
                          <a:latin typeface="Calibri" panose="020F0502020204030204" pitchFamily="34" charset="0"/>
                        </a:endParaRPr>
                      </a:p>
                    </p:txBody>
                  </p:sp>
                  <p:cxnSp>
                    <p:nvCxnSpPr>
                      <p:cNvPr id="66" name="AutoShape 100"/>
                      <p:cNvCxnSpPr>
                        <a:cxnSpLocks noChangeShapeType="1"/>
                        <a:stCxn id="62" idx="2"/>
                        <a:endCxn id="74" idx="1"/>
                      </p:cNvCxnSpPr>
                      <p:nvPr/>
                    </p:nvCxnSpPr>
                    <p:spPr bwMode="auto">
                      <a:xfrm>
                        <a:off x="5165" y="3440"/>
                        <a:ext cx="487" cy="972"/>
                      </a:xfrm>
                      <a:prstGeom prst="straightConnector1">
                        <a:avLst/>
                      </a:prstGeom>
                      <a:noFill/>
                      <a:ln w="9525">
                        <a:solidFill>
                          <a:srgbClr val="000000"/>
                        </a:solidFill>
                        <a:round/>
                        <a:headEnd/>
                        <a:tailEnd/>
                      </a:ln>
                    </p:spPr>
                  </p:cxnSp>
                  <p:cxnSp>
                    <p:nvCxnSpPr>
                      <p:cNvPr id="67" name="AutoShape 101"/>
                      <p:cNvCxnSpPr>
                        <a:cxnSpLocks noChangeShapeType="1"/>
                        <a:stCxn id="63" idx="3"/>
                        <a:endCxn id="74" idx="1"/>
                      </p:cNvCxnSpPr>
                      <p:nvPr/>
                    </p:nvCxnSpPr>
                    <p:spPr bwMode="auto">
                      <a:xfrm flipV="1">
                        <a:off x="3840" y="4412"/>
                        <a:ext cx="1812" cy="2881"/>
                      </a:xfrm>
                      <a:prstGeom prst="straightConnector1">
                        <a:avLst/>
                      </a:prstGeom>
                      <a:noFill/>
                      <a:ln w="9525">
                        <a:solidFill>
                          <a:srgbClr val="000000"/>
                        </a:solidFill>
                        <a:round/>
                        <a:headEnd/>
                        <a:tailEnd/>
                      </a:ln>
                    </p:spPr>
                  </p:cxnSp>
                  <p:cxnSp>
                    <p:nvCxnSpPr>
                      <p:cNvPr id="68" name="AutoShape 102"/>
                      <p:cNvCxnSpPr>
                        <a:cxnSpLocks noChangeShapeType="1"/>
                        <a:endCxn id="74" idx="1"/>
                      </p:cNvCxnSpPr>
                      <p:nvPr/>
                    </p:nvCxnSpPr>
                    <p:spPr bwMode="auto">
                      <a:xfrm flipV="1">
                        <a:off x="3726" y="4412"/>
                        <a:ext cx="1926" cy="3770"/>
                      </a:xfrm>
                      <a:prstGeom prst="straightConnector1">
                        <a:avLst/>
                      </a:prstGeom>
                      <a:noFill/>
                      <a:ln w="9525">
                        <a:solidFill>
                          <a:srgbClr val="000000"/>
                        </a:solidFill>
                        <a:round/>
                        <a:headEnd/>
                        <a:tailEnd/>
                      </a:ln>
                    </p:spPr>
                  </p:cxnSp>
                  <p:cxnSp>
                    <p:nvCxnSpPr>
                      <p:cNvPr id="69" name="AutoShape 104"/>
                      <p:cNvCxnSpPr>
                        <a:cxnSpLocks noChangeShapeType="1"/>
                        <a:stCxn id="61" idx="3"/>
                        <a:endCxn id="76" idx="2"/>
                      </p:cNvCxnSpPr>
                      <p:nvPr/>
                    </p:nvCxnSpPr>
                    <p:spPr bwMode="auto">
                      <a:xfrm flipV="1">
                        <a:off x="3405" y="3887"/>
                        <a:ext cx="286" cy="1260"/>
                      </a:xfrm>
                      <a:prstGeom prst="straightConnector1">
                        <a:avLst/>
                      </a:prstGeom>
                      <a:noFill/>
                      <a:ln w="9525">
                        <a:solidFill>
                          <a:srgbClr val="A5A5A5"/>
                        </a:solidFill>
                        <a:prstDash val="sysDot"/>
                        <a:round/>
                        <a:headEnd/>
                        <a:tailEnd/>
                      </a:ln>
                    </p:spPr>
                  </p:cxnSp>
                  <p:cxnSp>
                    <p:nvCxnSpPr>
                      <p:cNvPr id="70" name="AutoShape 105"/>
                      <p:cNvCxnSpPr>
                        <a:cxnSpLocks noChangeShapeType="1"/>
                        <a:stCxn id="60" idx="3"/>
                        <a:endCxn id="76" idx="2"/>
                      </p:cNvCxnSpPr>
                      <p:nvPr/>
                    </p:nvCxnSpPr>
                    <p:spPr bwMode="auto">
                      <a:xfrm flipV="1">
                        <a:off x="3355" y="3887"/>
                        <a:ext cx="336" cy="2296"/>
                      </a:xfrm>
                      <a:prstGeom prst="straightConnector1">
                        <a:avLst/>
                      </a:prstGeom>
                      <a:noFill/>
                      <a:ln w="9525">
                        <a:solidFill>
                          <a:srgbClr val="A5A5A5"/>
                        </a:solidFill>
                        <a:prstDash val="sysDot"/>
                        <a:round/>
                        <a:headEnd/>
                        <a:tailEnd/>
                      </a:ln>
                    </p:spPr>
                  </p:cxnSp>
                  <p:cxnSp>
                    <p:nvCxnSpPr>
                      <p:cNvPr id="71" name="AutoShape 106"/>
                      <p:cNvCxnSpPr>
                        <a:cxnSpLocks noChangeShapeType="1"/>
                        <a:stCxn id="63" idx="3"/>
                        <a:endCxn id="76" idx="2"/>
                      </p:cNvCxnSpPr>
                      <p:nvPr/>
                    </p:nvCxnSpPr>
                    <p:spPr bwMode="auto">
                      <a:xfrm flipH="1" flipV="1">
                        <a:off x="3691" y="3887"/>
                        <a:ext cx="149" cy="3406"/>
                      </a:xfrm>
                      <a:prstGeom prst="straightConnector1">
                        <a:avLst/>
                      </a:prstGeom>
                      <a:noFill/>
                      <a:ln w="9525">
                        <a:solidFill>
                          <a:srgbClr val="A5A5A5"/>
                        </a:solidFill>
                        <a:prstDash val="sysDot"/>
                        <a:round/>
                        <a:headEnd/>
                        <a:tailEnd/>
                      </a:ln>
                    </p:spPr>
                  </p:cxnSp>
                  <p:cxnSp>
                    <p:nvCxnSpPr>
                      <p:cNvPr id="72" name="AutoShape 107"/>
                      <p:cNvCxnSpPr>
                        <a:cxnSpLocks noChangeShapeType="1"/>
                        <a:endCxn id="76" idx="2"/>
                      </p:cNvCxnSpPr>
                      <p:nvPr/>
                    </p:nvCxnSpPr>
                    <p:spPr bwMode="auto">
                      <a:xfrm flipV="1">
                        <a:off x="3031" y="3887"/>
                        <a:ext cx="660" cy="3999"/>
                      </a:xfrm>
                      <a:prstGeom prst="straightConnector1">
                        <a:avLst/>
                      </a:prstGeom>
                      <a:noFill/>
                      <a:ln w="9525">
                        <a:solidFill>
                          <a:srgbClr val="A5A5A5"/>
                        </a:solidFill>
                        <a:prstDash val="sysDot"/>
                        <a:round/>
                        <a:headEnd/>
                        <a:tailEnd/>
                      </a:ln>
                    </p:spPr>
                  </p:cxnSp>
                  <p:cxnSp>
                    <p:nvCxnSpPr>
                      <p:cNvPr id="73" name="AutoShape 108"/>
                      <p:cNvCxnSpPr>
                        <a:cxnSpLocks noChangeShapeType="1"/>
                        <a:endCxn id="76" idx="2"/>
                      </p:cNvCxnSpPr>
                      <p:nvPr/>
                    </p:nvCxnSpPr>
                    <p:spPr bwMode="auto">
                      <a:xfrm flipH="1" flipV="1">
                        <a:off x="3691" y="3887"/>
                        <a:ext cx="891" cy="3965"/>
                      </a:xfrm>
                      <a:prstGeom prst="straightConnector1">
                        <a:avLst/>
                      </a:prstGeom>
                      <a:noFill/>
                      <a:ln w="9525">
                        <a:solidFill>
                          <a:srgbClr val="A5A5A5"/>
                        </a:solidFill>
                        <a:prstDash val="sysDot"/>
                        <a:round/>
                        <a:headEnd/>
                        <a:tailEnd/>
                      </a:ln>
                    </p:spPr>
                  </p:cxnSp>
                  <p:sp>
                    <p:nvSpPr>
                      <p:cNvPr id="74" name="AutoShape 110"/>
                      <p:cNvSpPr>
                        <a:spLocks noChangeArrowheads="1"/>
                      </p:cNvSpPr>
                      <p:nvPr/>
                    </p:nvSpPr>
                    <p:spPr bwMode="auto">
                      <a:xfrm>
                        <a:off x="5652" y="3724"/>
                        <a:ext cx="1284" cy="1376"/>
                      </a:xfrm>
                      <a:prstGeom prst="rightArrow">
                        <a:avLst>
                          <a:gd name="adj1" fmla="val 50000"/>
                          <a:gd name="adj2" fmla="val 65312"/>
                        </a:avLst>
                      </a:prstGeom>
                      <a:solidFill>
                        <a:srgbClr val="FFFFFF"/>
                      </a:solidFill>
                      <a:ln w="9525">
                        <a:solidFill>
                          <a:srgbClr val="000000"/>
                        </a:solidFill>
                        <a:miter lim="800000"/>
                        <a:headEnd/>
                        <a:tailEnd/>
                      </a:ln>
                    </p:spPr>
                    <p:txBody>
                      <a:bodyPr anchor="ctr"/>
                      <a:lstStyle/>
                      <a:p>
                        <a:pPr algn="ctr"/>
                        <a:endParaRPr lang="en-US">
                          <a:solidFill>
                            <a:schemeClr val="tx1"/>
                          </a:solidFill>
                          <a:latin typeface="Calibri" panose="020F0502020204030204" pitchFamily="34" charset="0"/>
                        </a:endParaRPr>
                      </a:p>
                    </p:txBody>
                  </p:sp>
                  <p:sp>
                    <p:nvSpPr>
                      <p:cNvPr id="75" name="Oval 95"/>
                      <p:cNvSpPr>
                        <a:spLocks noChangeArrowheads="1"/>
                      </p:cNvSpPr>
                      <p:nvPr/>
                    </p:nvSpPr>
                    <p:spPr bwMode="auto">
                      <a:xfrm>
                        <a:off x="3013" y="2950"/>
                        <a:ext cx="1294" cy="591"/>
                      </a:xfrm>
                      <a:prstGeom prst="roundRect">
                        <a:avLst/>
                      </a:prstGeom>
                      <a:noFill/>
                      <a:ln w="38100">
                        <a:solidFill>
                          <a:srgbClr val="00B0F0"/>
                        </a:solidFill>
                        <a:round/>
                        <a:headEnd/>
                        <a:tailEnd/>
                      </a:ln>
                    </p:spPr>
                    <p:txBody>
                      <a:bodyPr anchor="ctr"/>
                      <a:lstStyle/>
                      <a:p>
                        <a:pPr algn="ctr">
                          <a:spcAft>
                            <a:spcPts val="1000"/>
                          </a:spcAft>
                          <a:defRPr/>
                        </a:pPr>
                        <a:r>
                          <a:rPr lang="en-US" sz="800" dirty="0" err="1" smtClean="0">
                            <a:solidFill>
                              <a:schemeClr val="tx1"/>
                            </a:solidFill>
                            <a:latin typeface="Calibri" panose="020F0502020204030204" pitchFamily="34" charset="0"/>
                          </a:rPr>
                          <a:t>Öffentlichkeit</a:t>
                        </a:r>
                        <a:endParaRPr lang="en-US" dirty="0">
                          <a:solidFill>
                            <a:schemeClr val="tx1"/>
                          </a:solidFill>
                          <a:latin typeface="Calibri" panose="020F0502020204030204" pitchFamily="34" charset="0"/>
                        </a:endParaRPr>
                      </a:p>
                    </p:txBody>
                  </p:sp>
                  <p:sp>
                    <p:nvSpPr>
                      <p:cNvPr id="76" name="AutoShape 103"/>
                      <p:cNvSpPr>
                        <a:spLocks noChangeArrowheads="1"/>
                      </p:cNvSpPr>
                      <p:nvPr/>
                    </p:nvSpPr>
                    <p:spPr bwMode="auto">
                      <a:xfrm>
                        <a:off x="3619" y="3599"/>
                        <a:ext cx="143" cy="288"/>
                      </a:xfrm>
                      <a:prstGeom prst="upArrow">
                        <a:avLst>
                          <a:gd name="adj1" fmla="val 50000"/>
                          <a:gd name="adj2" fmla="val 50350"/>
                        </a:avLst>
                      </a:prstGeom>
                      <a:solidFill>
                        <a:srgbClr val="FFFFFF"/>
                      </a:solidFill>
                      <a:ln w="9525">
                        <a:solidFill>
                          <a:schemeClr val="accent5"/>
                        </a:solidFill>
                        <a:prstDash val="sysDot"/>
                        <a:miter lim="800000"/>
                        <a:headEnd/>
                        <a:tailEnd/>
                      </a:ln>
                    </p:spPr>
                    <p:txBody>
                      <a:bodyPr anchor="ctr"/>
                      <a:lstStyle/>
                      <a:p>
                        <a:pPr algn="ctr"/>
                        <a:endParaRPr lang="en-US">
                          <a:solidFill>
                            <a:schemeClr val="tx1"/>
                          </a:solidFill>
                          <a:latin typeface="Calibri" panose="020F0502020204030204" pitchFamily="34" charset="0"/>
                        </a:endParaRPr>
                      </a:p>
                    </p:txBody>
                  </p:sp>
                </p:grpSp>
              </p:grpSp>
              <p:grpSp>
                <p:nvGrpSpPr>
                  <p:cNvPr id="33" name="Group 114"/>
                  <p:cNvGrpSpPr>
                    <a:grpSpLocks/>
                  </p:cNvGrpSpPr>
                  <p:nvPr/>
                </p:nvGrpSpPr>
                <p:grpSpPr bwMode="auto">
                  <a:xfrm>
                    <a:off x="9504" y="1598"/>
                    <a:ext cx="4173" cy="7505"/>
                    <a:chOff x="9504" y="1598"/>
                    <a:chExt cx="4173" cy="7505"/>
                  </a:xfrm>
                </p:grpSpPr>
                <p:sp>
                  <p:nvSpPr>
                    <p:cNvPr id="34" name="AutoShape 115"/>
                    <p:cNvSpPr>
                      <a:spLocks noChangeArrowheads="1"/>
                    </p:cNvSpPr>
                    <p:nvPr/>
                  </p:nvSpPr>
                  <p:spPr bwMode="auto">
                    <a:xfrm>
                      <a:off x="9504" y="2473"/>
                      <a:ext cx="4173" cy="6630"/>
                    </a:xfrm>
                    <a:prstGeom prst="roundRect">
                      <a:avLst>
                        <a:gd name="adj" fmla="val 16667"/>
                      </a:avLst>
                    </a:prstGeom>
                    <a:solidFill>
                      <a:srgbClr val="FFFFFF"/>
                    </a:solidFill>
                    <a:ln w="25400">
                      <a:solidFill>
                        <a:srgbClr val="FFC000"/>
                      </a:solidFill>
                      <a:prstDash val="solid"/>
                      <a:round/>
                      <a:headEnd/>
                      <a:tailEnd/>
                    </a:ln>
                  </p:spPr>
                  <p:txBody>
                    <a:bodyPr anchor="ctr"/>
                    <a:lstStyle/>
                    <a:p>
                      <a:pPr algn="ctr"/>
                      <a:endParaRPr lang="en-US">
                        <a:solidFill>
                          <a:schemeClr val="tx1"/>
                        </a:solidFill>
                        <a:latin typeface="Calibri" panose="020F0502020204030204" pitchFamily="34" charset="0"/>
                      </a:endParaRPr>
                    </a:p>
                  </p:txBody>
                </p:sp>
                <p:sp>
                  <p:nvSpPr>
                    <p:cNvPr id="35" name="AutoShape 116"/>
                    <p:cNvSpPr>
                      <a:spLocks noChangeArrowheads="1"/>
                    </p:cNvSpPr>
                    <p:nvPr/>
                  </p:nvSpPr>
                  <p:spPr bwMode="auto">
                    <a:xfrm>
                      <a:off x="10146" y="1598"/>
                      <a:ext cx="2782" cy="740"/>
                    </a:xfrm>
                    <a:prstGeom prst="flowChartAlternateProcess">
                      <a:avLst/>
                    </a:prstGeom>
                    <a:solidFill>
                      <a:srgbClr val="FFFFFF"/>
                    </a:solidFill>
                    <a:ln w="38100">
                      <a:solidFill>
                        <a:srgbClr val="C0C0C0"/>
                      </a:solidFill>
                      <a:prstDash val="solid"/>
                      <a:miter lim="800000"/>
                      <a:headEnd/>
                      <a:tailEnd/>
                    </a:ln>
                    <a:effectLst/>
                  </p:spPr>
                  <p:txBody>
                    <a:bodyPr anchor="ctr"/>
                    <a:lstStyle/>
                    <a:p>
                      <a:pPr algn="ctr">
                        <a:spcAft>
                          <a:spcPts val="1000"/>
                        </a:spcAft>
                        <a:defRPr/>
                      </a:pPr>
                      <a:r>
                        <a:rPr lang="en-US" sz="1200" dirty="0" err="1" smtClean="0">
                          <a:solidFill>
                            <a:schemeClr val="tx1"/>
                          </a:solidFill>
                          <a:latin typeface="Calibri" panose="020F0502020204030204" pitchFamily="34" charset="0"/>
                        </a:rPr>
                        <a:t>Wirtschaftsordnung</a:t>
                      </a:r>
                      <a:endParaRPr lang="en-US" sz="1200" dirty="0" smtClean="0">
                        <a:solidFill>
                          <a:schemeClr val="tx1"/>
                        </a:solidFill>
                        <a:latin typeface="Calibri" panose="020F0502020204030204" pitchFamily="34" charset="0"/>
                      </a:endParaRPr>
                    </a:p>
                  </p:txBody>
                </p:sp>
                <p:sp>
                  <p:nvSpPr>
                    <p:cNvPr id="36" name="Oval 117"/>
                    <p:cNvSpPr>
                      <a:spLocks noChangeArrowheads="1"/>
                    </p:cNvSpPr>
                    <p:nvPr/>
                  </p:nvSpPr>
                  <p:spPr bwMode="auto">
                    <a:xfrm>
                      <a:off x="10808" y="2959"/>
                      <a:ext cx="2227" cy="810"/>
                    </a:xfrm>
                    <a:prstGeom prst="roundRect">
                      <a:avLst/>
                    </a:prstGeom>
                    <a:solidFill>
                      <a:srgbClr val="FFFFFF"/>
                    </a:solidFill>
                    <a:ln w="38100">
                      <a:solidFill>
                        <a:srgbClr val="00B0F0"/>
                      </a:solidFill>
                      <a:round/>
                      <a:headEnd/>
                      <a:tailEnd/>
                    </a:ln>
                  </p:spPr>
                  <p:txBody>
                    <a:bodyPr anchor="ctr"/>
                    <a:lstStyle/>
                    <a:p>
                      <a:pPr algn="ctr">
                        <a:spcAft>
                          <a:spcPts val="1000"/>
                        </a:spcAft>
                        <a:defRPr/>
                      </a:pPr>
                      <a:r>
                        <a:rPr lang="en-US" sz="800" dirty="0" err="1" smtClean="0">
                          <a:solidFill>
                            <a:schemeClr val="tx1"/>
                          </a:solidFill>
                          <a:latin typeface="Calibri" panose="020F0502020204030204" pitchFamily="34" charset="0"/>
                        </a:rPr>
                        <a:t>Wettbewerber</a:t>
                      </a:r>
                      <a:endParaRPr lang="en-US" dirty="0">
                        <a:solidFill>
                          <a:schemeClr val="tx1"/>
                        </a:solidFill>
                        <a:latin typeface="Calibri" panose="020F0502020204030204" pitchFamily="34" charset="0"/>
                      </a:endParaRPr>
                    </a:p>
                  </p:txBody>
                </p:sp>
                <p:sp>
                  <p:nvSpPr>
                    <p:cNvPr id="37" name="Oval 118"/>
                    <p:cNvSpPr>
                      <a:spLocks noChangeArrowheads="1"/>
                    </p:cNvSpPr>
                    <p:nvPr/>
                  </p:nvSpPr>
                  <p:spPr bwMode="auto">
                    <a:xfrm>
                      <a:off x="10808" y="4028"/>
                      <a:ext cx="2227" cy="810"/>
                    </a:xfrm>
                    <a:prstGeom prst="roundRect">
                      <a:avLst/>
                    </a:prstGeom>
                    <a:solidFill>
                      <a:srgbClr val="FFFFFF"/>
                    </a:solidFill>
                    <a:ln w="38100">
                      <a:solidFill>
                        <a:srgbClr val="00B0F0"/>
                      </a:solidFill>
                      <a:round/>
                      <a:headEnd/>
                      <a:tailEnd/>
                    </a:ln>
                  </p:spPr>
                  <p:txBody>
                    <a:bodyPr anchor="ctr"/>
                    <a:lstStyle/>
                    <a:p>
                      <a:pPr algn="ctr">
                        <a:spcAft>
                          <a:spcPts val="1000"/>
                        </a:spcAft>
                        <a:defRPr/>
                      </a:pPr>
                      <a:r>
                        <a:rPr lang="en-US" sz="800" dirty="0" smtClean="0">
                          <a:solidFill>
                            <a:schemeClr val="tx1"/>
                          </a:solidFill>
                          <a:latin typeface="Calibri" panose="020F0502020204030204" pitchFamily="34" charset="0"/>
                        </a:rPr>
                        <a:t>Shareholder</a:t>
                      </a:r>
                      <a:endParaRPr lang="en-US" dirty="0">
                        <a:solidFill>
                          <a:schemeClr val="tx1"/>
                        </a:solidFill>
                        <a:latin typeface="Calibri" panose="020F0502020204030204" pitchFamily="34" charset="0"/>
                      </a:endParaRPr>
                    </a:p>
                  </p:txBody>
                </p:sp>
                <p:sp>
                  <p:nvSpPr>
                    <p:cNvPr id="38" name="Oval 119"/>
                    <p:cNvSpPr>
                      <a:spLocks noChangeArrowheads="1"/>
                    </p:cNvSpPr>
                    <p:nvPr/>
                  </p:nvSpPr>
                  <p:spPr bwMode="auto">
                    <a:xfrm>
                      <a:off x="10808" y="5142"/>
                      <a:ext cx="2227" cy="810"/>
                    </a:xfrm>
                    <a:prstGeom prst="roundRect">
                      <a:avLst/>
                    </a:prstGeom>
                    <a:solidFill>
                      <a:srgbClr val="FFFFFF"/>
                    </a:solidFill>
                    <a:ln w="66675">
                      <a:solidFill>
                        <a:srgbClr val="00B0F0"/>
                      </a:solidFill>
                      <a:round/>
                      <a:headEnd/>
                      <a:tailEnd/>
                    </a:ln>
                  </p:spPr>
                  <p:txBody>
                    <a:bodyPr anchor="ctr"/>
                    <a:lstStyle/>
                    <a:p>
                      <a:pPr algn="ctr">
                        <a:spcAft>
                          <a:spcPts val="1000"/>
                        </a:spcAft>
                        <a:tabLst>
                          <a:tab pos="287338" algn="l"/>
                          <a:tab pos="509588" algn="l"/>
                        </a:tabLst>
                        <a:defRPr/>
                      </a:pPr>
                      <a:r>
                        <a:rPr lang="en-US" sz="800" dirty="0" err="1" smtClean="0">
                          <a:solidFill>
                            <a:schemeClr val="tx1"/>
                          </a:solidFill>
                          <a:latin typeface="Calibri" panose="020F0502020204030204" pitchFamily="34" charset="0"/>
                        </a:rPr>
                        <a:t>Unternehmen</a:t>
                      </a:r>
                      <a:endParaRPr lang="en-US" sz="800" dirty="0">
                        <a:solidFill>
                          <a:schemeClr val="tx1"/>
                        </a:solidFill>
                        <a:latin typeface="Calibri" panose="020F0502020204030204" pitchFamily="34" charset="0"/>
                      </a:endParaRPr>
                    </a:p>
                  </p:txBody>
                </p:sp>
                <p:sp>
                  <p:nvSpPr>
                    <p:cNvPr id="39" name="Oval 120"/>
                    <p:cNvSpPr>
                      <a:spLocks noChangeArrowheads="1"/>
                    </p:cNvSpPr>
                    <p:nvPr/>
                  </p:nvSpPr>
                  <p:spPr bwMode="auto">
                    <a:xfrm>
                      <a:off x="10808" y="6288"/>
                      <a:ext cx="2227" cy="808"/>
                    </a:xfrm>
                    <a:prstGeom prst="roundRect">
                      <a:avLst/>
                    </a:prstGeom>
                    <a:solidFill>
                      <a:srgbClr val="FFFFFF"/>
                    </a:solidFill>
                    <a:ln w="38100">
                      <a:solidFill>
                        <a:srgbClr val="FF0000"/>
                      </a:solidFill>
                      <a:round/>
                      <a:headEnd/>
                      <a:tailEnd/>
                    </a:ln>
                  </p:spPr>
                  <p:txBody>
                    <a:bodyPr anchor="ctr"/>
                    <a:lstStyle/>
                    <a:p>
                      <a:pPr algn="ctr">
                        <a:spcAft>
                          <a:spcPts val="1000"/>
                        </a:spcAft>
                        <a:defRPr/>
                      </a:pPr>
                      <a:r>
                        <a:rPr lang="en-US" sz="800" dirty="0" smtClean="0">
                          <a:solidFill>
                            <a:schemeClr val="tx1"/>
                          </a:solidFill>
                          <a:latin typeface="Calibri" panose="020F0502020204030204" pitchFamily="34" charset="0"/>
                        </a:rPr>
                        <a:t>Mitarbeiter</a:t>
                      </a:r>
                      <a:endParaRPr lang="en-US" dirty="0">
                        <a:solidFill>
                          <a:schemeClr val="tx1"/>
                        </a:solidFill>
                        <a:latin typeface="Calibri" panose="020F0502020204030204" pitchFamily="34" charset="0"/>
                      </a:endParaRPr>
                    </a:p>
                  </p:txBody>
                </p:sp>
                <p:sp>
                  <p:nvSpPr>
                    <p:cNvPr id="40" name="Oval 121"/>
                    <p:cNvSpPr>
                      <a:spLocks noChangeArrowheads="1"/>
                    </p:cNvSpPr>
                    <p:nvPr/>
                  </p:nvSpPr>
                  <p:spPr bwMode="auto">
                    <a:xfrm>
                      <a:off x="10788" y="7412"/>
                      <a:ext cx="2227" cy="940"/>
                    </a:xfrm>
                    <a:prstGeom prst="roundRect">
                      <a:avLst/>
                    </a:prstGeom>
                    <a:solidFill>
                      <a:srgbClr val="FFFFFF"/>
                    </a:solidFill>
                    <a:ln w="38100">
                      <a:solidFill>
                        <a:srgbClr val="FF0000"/>
                      </a:solidFill>
                      <a:round/>
                      <a:headEnd/>
                      <a:tailEnd/>
                    </a:ln>
                  </p:spPr>
                  <p:txBody>
                    <a:bodyPr anchor="ctr"/>
                    <a:lstStyle/>
                    <a:p>
                      <a:pPr algn="ctr">
                        <a:spcAft>
                          <a:spcPts val="1000"/>
                        </a:spcAft>
                        <a:defRPr/>
                      </a:pPr>
                      <a:r>
                        <a:rPr lang="en-US" sz="800" dirty="0" err="1" smtClean="0">
                          <a:solidFill>
                            <a:schemeClr val="tx1"/>
                          </a:solidFill>
                          <a:latin typeface="Calibri" panose="020F0502020204030204" pitchFamily="34" charset="0"/>
                        </a:rPr>
                        <a:t>Kunden</a:t>
                      </a:r>
                      <a:r>
                        <a:rPr lang="en-US" sz="800" dirty="0" smtClean="0">
                          <a:solidFill>
                            <a:schemeClr val="tx1"/>
                          </a:solidFill>
                          <a:latin typeface="Calibri" panose="020F0502020204030204" pitchFamily="34" charset="0"/>
                        </a:rPr>
                        <a:t>/</a:t>
                      </a:r>
                      <a:r>
                        <a:rPr lang="en-US" sz="800" dirty="0" err="1" smtClean="0">
                          <a:solidFill>
                            <a:schemeClr val="tx1"/>
                          </a:solidFill>
                          <a:latin typeface="Calibri" panose="020F0502020204030204" pitchFamily="34" charset="0"/>
                        </a:rPr>
                        <a:t>Konsumenten</a:t>
                      </a:r>
                      <a:endParaRPr lang="en-US" dirty="0">
                        <a:solidFill>
                          <a:schemeClr val="tx1"/>
                        </a:solidFill>
                        <a:latin typeface="Calibri" panose="020F0502020204030204" pitchFamily="34" charset="0"/>
                      </a:endParaRPr>
                    </a:p>
                  </p:txBody>
                </p:sp>
                <p:cxnSp>
                  <p:nvCxnSpPr>
                    <p:cNvPr id="41" name="AutoShape 122"/>
                    <p:cNvCxnSpPr>
                      <a:cxnSpLocks noChangeShapeType="1"/>
                      <a:stCxn id="121" idx="3"/>
                      <a:endCxn id="36" idx="1"/>
                    </p:cNvCxnSpPr>
                    <p:nvPr/>
                  </p:nvCxnSpPr>
                  <p:spPr bwMode="auto">
                    <a:xfrm flipV="1">
                      <a:off x="9898" y="3364"/>
                      <a:ext cx="910" cy="1144"/>
                    </a:xfrm>
                    <a:prstGeom prst="straightConnector1">
                      <a:avLst/>
                    </a:prstGeom>
                    <a:noFill/>
                    <a:ln w="9525">
                      <a:solidFill>
                        <a:srgbClr val="000000"/>
                      </a:solidFill>
                      <a:round/>
                      <a:headEnd/>
                      <a:tailEnd type="triangle" w="med" len="med"/>
                    </a:ln>
                  </p:spPr>
                </p:cxnSp>
                <p:cxnSp>
                  <p:nvCxnSpPr>
                    <p:cNvPr id="42" name="AutoShape 123"/>
                    <p:cNvCxnSpPr>
                      <a:cxnSpLocks noChangeShapeType="1"/>
                      <a:stCxn id="121" idx="3"/>
                      <a:endCxn id="37" idx="1"/>
                    </p:cNvCxnSpPr>
                    <p:nvPr/>
                  </p:nvCxnSpPr>
                  <p:spPr bwMode="auto">
                    <a:xfrm flipV="1">
                      <a:off x="9898" y="4433"/>
                      <a:ext cx="910" cy="75"/>
                    </a:xfrm>
                    <a:prstGeom prst="straightConnector1">
                      <a:avLst/>
                    </a:prstGeom>
                    <a:noFill/>
                    <a:ln w="9525">
                      <a:solidFill>
                        <a:srgbClr val="000000"/>
                      </a:solidFill>
                      <a:round/>
                      <a:headEnd/>
                      <a:tailEnd type="triangle" w="med" len="med"/>
                    </a:ln>
                  </p:spPr>
                </p:cxnSp>
                <p:cxnSp>
                  <p:nvCxnSpPr>
                    <p:cNvPr id="43" name="AutoShape 124"/>
                    <p:cNvCxnSpPr>
                      <a:cxnSpLocks noChangeShapeType="1"/>
                      <a:stCxn id="121" idx="3"/>
                      <a:endCxn id="38" idx="1"/>
                    </p:cNvCxnSpPr>
                    <p:nvPr/>
                  </p:nvCxnSpPr>
                  <p:spPr bwMode="auto">
                    <a:xfrm>
                      <a:off x="9898" y="4508"/>
                      <a:ext cx="910" cy="1039"/>
                    </a:xfrm>
                    <a:prstGeom prst="straightConnector1">
                      <a:avLst/>
                    </a:prstGeom>
                    <a:noFill/>
                    <a:ln w="9525">
                      <a:solidFill>
                        <a:srgbClr val="000000"/>
                      </a:solidFill>
                      <a:round/>
                      <a:headEnd/>
                      <a:tailEnd type="triangle" w="med" len="med"/>
                    </a:ln>
                  </p:spPr>
                </p:cxnSp>
                <p:cxnSp>
                  <p:nvCxnSpPr>
                    <p:cNvPr id="44" name="AutoShape 125"/>
                    <p:cNvCxnSpPr>
                      <a:cxnSpLocks noChangeShapeType="1"/>
                      <a:stCxn id="121" idx="3"/>
                      <a:endCxn id="40" idx="1"/>
                    </p:cNvCxnSpPr>
                    <p:nvPr/>
                  </p:nvCxnSpPr>
                  <p:spPr bwMode="auto">
                    <a:xfrm>
                      <a:off x="9898" y="4508"/>
                      <a:ext cx="890" cy="3374"/>
                    </a:xfrm>
                    <a:prstGeom prst="straightConnector1">
                      <a:avLst/>
                    </a:prstGeom>
                    <a:noFill/>
                    <a:ln w="9525">
                      <a:solidFill>
                        <a:srgbClr val="000000"/>
                      </a:solidFill>
                      <a:round/>
                      <a:headEnd/>
                      <a:tailEnd type="triangle" w="med" len="med"/>
                    </a:ln>
                  </p:spPr>
                </p:cxnSp>
                <p:cxnSp>
                  <p:nvCxnSpPr>
                    <p:cNvPr id="45" name="AutoShape 126"/>
                    <p:cNvCxnSpPr>
                      <a:cxnSpLocks noChangeShapeType="1"/>
                      <a:stCxn id="121" idx="3"/>
                      <a:endCxn id="39" idx="1"/>
                    </p:cNvCxnSpPr>
                    <p:nvPr/>
                  </p:nvCxnSpPr>
                  <p:spPr bwMode="auto">
                    <a:xfrm>
                      <a:off x="9898" y="4508"/>
                      <a:ext cx="910" cy="2184"/>
                    </a:xfrm>
                    <a:prstGeom prst="straightConnector1">
                      <a:avLst/>
                    </a:prstGeom>
                    <a:noFill/>
                    <a:ln w="9525">
                      <a:solidFill>
                        <a:srgbClr val="000000"/>
                      </a:solidFill>
                      <a:round/>
                      <a:headEnd/>
                      <a:tailEnd type="triangle" w="med" len="med"/>
                    </a:ln>
                  </p:spPr>
                </p:cxnSp>
                <p:cxnSp>
                  <p:nvCxnSpPr>
                    <p:cNvPr id="46" name="AutoShape 128"/>
                    <p:cNvCxnSpPr>
                      <a:cxnSpLocks noChangeShapeType="1"/>
                    </p:cNvCxnSpPr>
                    <p:nvPr/>
                  </p:nvCxnSpPr>
                  <p:spPr bwMode="auto">
                    <a:xfrm flipH="1">
                      <a:off x="12978" y="7877"/>
                      <a:ext cx="485" cy="0"/>
                    </a:xfrm>
                    <a:prstGeom prst="straightConnector1">
                      <a:avLst/>
                    </a:prstGeom>
                    <a:noFill/>
                    <a:ln w="9525">
                      <a:solidFill>
                        <a:srgbClr val="000000"/>
                      </a:solidFill>
                      <a:round/>
                      <a:headEnd/>
                      <a:tailEnd type="triangle" w="med" len="med"/>
                    </a:ln>
                  </p:spPr>
                </p:cxnSp>
                <p:cxnSp>
                  <p:nvCxnSpPr>
                    <p:cNvPr id="47" name="AutoShape 129"/>
                    <p:cNvCxnSpPr>
                      <a:cxnSpLocks noChangeShapeType="1"/>
                    </p:cNvCxnSpPr>
                    <p:nvPr/>
                  </p:nvCxnSpPr>
                  <p:spPr bwMode="auto">
                    <a:xfrm flipH="1">
                      <a:off x="12978" y="6749"/>
                      <a:ext cx="485" cy="0"/>
                    </a:xfrm>
                    <a:prstGeom prst="straightConnector1">
                      <a:avLst/>
                    </a:prstGeom>
                    <a:noFill/>
                    <a:ln w="9525">
                      <a:solidFill>
                        <a:srgbClr val="000000"/>
                      </a:solidFill>
                      <a:round/>
                      <a:headEnd/>
                      <a:tailEnd type="triangle" w="med" len="med"/>
                    </a:ln>
                  </p:spPr>
                </p:cxnSp>
                <p:cxnSp>
                  <p:nvCxnSpPr>
                    <p:cNvPr id="48" name="AutoShape 130"/>
                    <p:cNvCxnSpPr>
                      <a:cxnSpLocks noChangeShapeType="1"/>
                    </p:cNvCxnSpPr>
                    <p:nvPr/>
                  </p:nvCxnSpPr>
                  <p:spPr bwMode="auto">
                    <a:xfrm flipH="1">
                      <a:off x="12978" y="5586"/>
                      <a:ext cx="485" cy="0"/>
                    </a:xfrm>
                    <a:prstGeom prst="straightConnector1">
                      <a:avLst/>
                    </a:prstGeom>
                    <a:noFill/>
                    <a:ln w="9525">
                      <a:solidFill>
                        <a:srgbClr val="000000"/>
                      </a:solidFill>
                      <a:round/>
                      <a:headEnd/>
                      <a:tailEnd type="triangle" w="med" len="med"/>
                    </a:ln>
                  </p:spPr>
                </p:cxnSp>
                <p:cxnSp>
                  <p:nvCxnSpPr>
                    <p:cNvPr id="49" name="AutoShape 131"/>
                    <p:cNvCxnSpPr>
                      <a:cxnSpLocks noChangeShapeType="1"/>
                    </p:cNvCxnSpPr>
                    <p:nvPr/>
                  </p:nvCxnSpPr>
                  <p:spPr bwMode="auto">
                    <a:xfrm flipH="1">
                      <a:off x="12978" y="4499"/>
                      <a:ext cx="485" cy="0"/>
                    </a:xfrm>
                    <a:prstGeom prst="straightConnector1">
                      <a:avLst/>
                    </a:prstGeom>
                    <a:noFill/>
                    <a:ln w="9525">
                      <a:solidFill>
                        <a:srgbClr val="000000"/>
                      </a:solidFill>
                      <a:round/>
                      <a:headEnd/>
                      <a:tailEnd type="triangle" w="med" len="med"/>
                    </a:ln>
                  </p:spPr>
                </p:cxnSp>
                <p:cxnSp>
                  <p:nvCxnSpPr>
                    <p:cNvPr id="50" name="AutoShape 132"/>
                    <p:cNvCxnSpPr>
                      <a:cxnSpLocks noChangeShapeType="1"/>
                    </p:cNvCxnSpPr>
                    <p:nvPr/>
                  </p:nvCxnSpPr>
                  <p:spPr bwMode="auto">
                    <a:xfrm flipH="1">
                      <a:off x="13462" y="3224"/>
                      <a:ext cx="1" cy="4653"/>
                    </a:xfrm>
                    <a:prstGeom prst="straightConnector1">
                      <a:avLst/>
                    </a:prstGeom>
                    <a:noFill/>
                    <a:ln w="9525">
                      <a:solidFill>
                        <a:srgbClr val="000000"/>
                      </a:solidFill>
                      <a:round/>
                      <a:headEnd/>
                      <a:tailEnd/>
                    </a:ln>
                  </p:spPr>
                </p:cxnSp>
              </p:grpSp>
            </p:grpSp>
            <p:sp>
              <p:nvSpPr>
                <p:cNvPr id="30" name="Abgerundetes Rechteck 29"/>
                <p:cNvSpPr/>
                <p:nvPr/>
              </p:nvSpPr>
              <p:spPr>
                <a:xfrm>
                  <a:off x="1182780" y="5203322"/>
                  <a:ext cx="979878" cy="421200"/>
                </a:xfrm>
                <a:prstGeom prst="round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grpSp>
          <p:grpSp>
            <p:nvGrpSpPr>
              <p:cNvPr id="24" name="Gruppieren 266"/>
              <p:cNvGrpSpPr/>
              <p:nvPr/>
            </p:nvGrpSpPr>
            <p:grpSpPr>
              <a:xfrm>
                <a:off x="3544278" y="3250480"/>
                <a:ext cx="595674" cy="144016"/>
                <a:chOff x="3616286" y="3754536"/>
                <a:chExt cx="595674" cy="144016"/>
              </a:xfrm>
            </p:grpSpPr>
            <p:sp>
              <p:nvSpPr>
                <p:cNvPr id="25" name="Rad 24"/>
                <p:cNvSpPr/>
                <p:nvPr/>
              </p:nvSpPr>
              <p:spPr>
                <a:xfrm>
                  <a:off x="3616286" y="3754536"/>
                  <a:ext cx="144016" cy="144016"/>
                </a:xfrm>
                <a:prstGeom prst="donu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26" name="Rad 25"/>
                <p:cNvSpPr/>
                <p:nvPr/>
              </p:nvSpPr>
              <p:spPr>
                <a:xfrm>
                  <a:off x="3760302" y="3754536"/>
                  <a:ext cx="144016" cy="144016"/>
                </a:xfrm>
                <a:prstGeom prst="donu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27" name="Rad 26"/>
                <p:cNvSpPr/>
                <p:nvPr/>
              </p:nvSpPr>
              <p:spPr>
                <a:xfrm>
                  <a:off x="3915544" y="3754536"/>
                  <a:ext cx="144016" cy="144016"/>
                </a:xfrm>
                <a:prstGeom prst="donu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28" name="Rad 27"/>
                <p:cNvSpPr/>
                <p:nvPr/>
              </p:nvSpPr>
              <p:spPr>
                <a:xfrm>
                  <a:off x="4067944" y="3754536"/>
                  <a:ext cx="144016" cy="144016"/>
                </a:xfrm>
                <a:prstGeom prst="donu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grpSp>
        </p:grpSp>
        <p:cxnSp>
          <p:nvCxnSpPr>
            <p:cNvPr id="22" name="AutoShape 131"/>
            <p:cNvCxnSpPr>
              <a:cxnSpLocks noChangeShapeType="1"/>
            </p:cNvCxnSpPr>
            <p:nvPr/>
          </p:nvCxnSpPr>
          <p:spPr bwMode="auto">
            <a:xfrm flipH="1">
              <a:off x="8206049" y="2646676"/>
              <a:ext cx="326391" cy="0"/>
            </a:xfrm>
            <a:prstGeom prst="straightConnector1">
              <a:avLst/>
            </a:prstGeom>
            <a:noFill/>
            <a:ln w="9525">
              <a:solidFill>
                <a:srgbClr val="000000"/>
              </a:solidFill>
              <a:round/>
              <a:headEnd/>
              <a:tailEnd type="triangle" w="med" len="med"/>
            </a:ln>
          </p:spPr>
        </p:cxnSp>
      </p:grpSp>
      <p:sp>
        <p:nvSpPr>
          <p:cNvPr id="80" name="AutoShape 110"/>
          <p:cNvSpPr>
            <a:spLocks noChangeArrowheads="1"/>
          </p:cNvSpPr>
          <p:nvPr/>
        </p:nvSpPr>
        <p:spPr bwMode="auto">
          <a:xfrm rot="10800000">
            <a:off x="3995936" y="5080099"/>
            <a:ext cx="2304256" cy="495672"/>
          </a:xfrm>
          <a:prstGeom prst="rightArrow">
            <a:avLst>
              <a:gd name="adj1" fmla="val 50000"/>
              <a:gd name="adj2" fmla="val 65312"/>
            </a:avLst>
          </a:prstGeom>
          <a:solidFill>
            <a:srgbClr val="FFFFFF"/>
          </a:solidFill>
          <a:ln w="9525">
            <a:solidFill>
              <a:srgbClr val="000000"/>
            </a:solidFill>
            <a:miter lim="800000"/>
            <a:headEnd/>
            <a:tailEnd/>
          </a:ln>
        </p:spPr>
        <p:txBody>
          <a:bodyPr anchor="ctr"/>
          <a:lstStyle/>
          <a:p>
            <a:pPr algn="ctr"/>
            <a:endParaRPr lang="en-US">
              <a:solidFill>
                <a:schemeClr val="tx1"/>
              </a:solidFill>
              <a:latin typeface="Calibri" panose="020F0502020204030204" pitchFamily="34" charset="0"/>
            </a:endParaRPr>
          </a:p>
        </p:txBody>
      </p:sp>
      <p:sp>
        <p:nvSpPr>
          <p:cNvPr id="81" name="Rad 80"/>
          <p:cNvSpPr/>
          <p:nvPr/>
        </p:nvSpPr>
        <p:spPr>
          <a:xfrm>
            <a:off x="4139952" y="4164247"/>
            <a:ext cx="144016" cy="144016"/>
          </a:xfrm>
          <a:prstGeom prst="donu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82" name="Rad 81"/>
          <p:cNvSpPr/>
          <p:nvPr/>
        </p:nvSpPr>
        <p:spPr>
          <a:xfrm>
            <a:off x="3995936" y="4164247"/>
            <a:ext cx="144016" cy="144016"/>
          </a:xfrm>
          <a:prstGeom prst="donu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83" name="Rad 82"/>
          <p:cNvSpPr/>
          <p:nvPr/>
        </p:nvSpPr>
        <p:spPr>
          <a:xfrm>
            <a:off x="3851920" y="4164247"/>
            <a:ext cx="144016" cy="144016"/>
          </a:xfrm>
          <a:prstGeom prst="donu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84" name="Rad 83"/>
          <p:cNvSpPr/>
          <p:nvPr/>
        </p:nvSpPr>
        <p:spPr>
          <a:xfrm>
            <a:off x="3707904" y="4164247"/>
            <a:ext cx="144016" cy="144016"/>
          </a:xfrm>
          <a:prstGeom prst="donu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85" name="Rad 84"/>
          <p:cNvSpPr/>
          <p:nvPr/>
        </p:nvSpPr>
        <p:spPr>
          <a:xfrm>
            <a:off x="2056660" y="5696223"/>
            <a:ext cx="216024" cy="216024"/>
          </a:xfrm>
          <a:prstGeom prst="donu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86" name="Rad 85"/>
          <p:cNvSpPr/>
          <p:nvPr/>
        </p:nvSpPr>
        <p:spPr>
          <a:xfrm>
            <a:off x="395413" y="4200703"/>
            <a:ext cx="216024" cy="216024"/>
          </a:xfrm>
          <a:prstGeom prst="donu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87" name="Rad 86"/>
          <p:cNvSpPr/>
          <p:nvPr/>
        </p:nvSpPr>
        <p:spPr>
          <a:xfrm>
            <a:off x="563935" y="5284138"/>
            <a:ext cx="216024" cy="216024"/>
          </a:xfrm>
          <a:prstGeom prst="donu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88" name="Rad 87"/>
          <p:cNvSpPr/>
          <p:nvPr/>
        </p:nvSpPr>
        <p:spPr>
          <a:xfrm>
            <a:off x="1168574" y="2775843"/>
            <a:ext cx="216024" cy="216024"/>
          </a:xfrm>
          <a:prstGeom prst="donu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grpSp>
        <p:nvGrpSpPr>
          <p:cNvPr id="89" name="Gruppieren 186"/>
          <p:cNvGrpSpPr/>
          <p:nvPr/>
        </p:nvGrpSpPr>
        <p:grpSpPr>
          <a:xfrm>
            <a:off x="611560" y="4864075"/>
            <a:ext cx="288032" cy="288032"/>
            <a:chOff x="4344756" y="5694908"/>
            <a:chExt cx="288032" cy="288032"/>
          </a:xfrm>
        </p:grpSpPr>
        <p:sp>
          <p:nvSpPr>
            <p:cNvPr id="90" name="Rad 89"/>
            <p:cNvSpPr/>
            <p:nvPr/>
          </p:nvSpPr>
          <p:spPr>
            <a:xfrm>
              <a:off x="4380359" y="5733256"/>
              <a:ext cx="216024" cy="216024"/>
            </a:xfrm>
            <a:prstGeom prst="donut">
              <a:avLst/>
            </a:prstGeom>
            <a:solidFill>
              <a:srgbClr val="92D050"/>
            </a:solid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91" name="Ellipse 90"/>
            <p:cNvSpPr/>
            <p:nvPr/>
          </p:nvSpPr>
          <p:spPr>
            <a:xfrm>
              <a:off x="4344756" y="5694908"/>
              <a:ext cx="288032" cy="288032"/>
            </a:xfrm>
            <a:prstGeom prst="ellipse">
              <a:avLst/>
            </a:prstGeom>
            <a:noFill/>
            <a:ln w="50800" cmpd="sng">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grpSp>
      <p:sp>
        <p:nvSpPr>
          <p:cNvPr id="92" name="Rad 91"/>
          <p:cNvSpPr/>
          <p:nvPr/>
        </p:nvSpPr>
        <p:spPr>
          <a:xfrm>
            <a:off x="347911" y="3568511"/>
            <a:ext cx="216024" cy="216024"/>
          </a:xfrm>
          <a:prstGeom prst="donu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grpSp>
        <p:nvGrpSpPr>
          <p:cNvPr id="96" name="Gruppieren 196"/>
          <p:cNvGrpSpPr/>
          <p:nvPr/>
        </p:nvGrpSpPr>
        <p:grpSpPr>
          <a:xfrm>
            <a:off x="611560" y="2523843"/>
            <a:ext cx="252000" cy="252000"/>
            <a:chOff x="4114074" y="5707378"/>
            <a:chExt cx="252000" cy="252000"/>
          </a:xfrm>
        </p:grpSpPr>
        <p:sp>
          <p:nvSpPr>
            <p:cNvPr id="97" name="Rad 96"/>
            <p:cNvSpPr/>
            <p:nvPr/>
          </p:nvSpPr>
          <p:spPr>
            <a:xfrm>
              <a:off x="4144144" y="5733836"/>
              <a:ext cx="216024" cy="216024"/>
            </a:xfrm>
            <a:prstGeom prst="donu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98" name="Ellipse 97"/>
            <p:cNvSpPr>
              <a:spLocks noChangeAspect="1"/>
            </p:cNvSpPr>
            <p:nvPr/>
          </p:nvSpPr>
          <p:spPr>
            <a:xfrm>
              <a:off x="4114074" y="5707378"/>
              <a:ext cx="252000" cy="252000"/>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grpSp>
      <p:cxnSp>
        <p:nvCxnSpPr>
          <p:cNvPr id="99" name="Gerade Verbindung mit Pfeil 98"/>
          <p:cNvCxnSpPr>
            <a:stCxn id="85" idx="7"/>
            <a:endCxn id="59" idx="1"/>
          </p:cNvCxnSpPr>
          <p:nvPr/>
        </p:nvCxnSpPr>
        <p:spPr>
          <a:xfrm flipV="1">
            <a:off x="2241048" y="5610370"/>
            <a:ext cx="98704" cy="117489"/>
          </a:xfrm>
          <a:prstGeom prst="straightConnector1">
            <a:avLst/>
          </a:prstGeom>
          <a:ln w="127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00" name="Gerade Verbindung mit Pfeil 99"/>
          <p:cNvCxnSpPr>
            <a:stCxn id="87" idx="7"/>
            <a:endCxn id="30" idx="1"/>
          </p:cNvCxnSpPr>
          <p:nvPr/>
        </p:nvCxnSpPr>
        <p:spPr>
          <a:xfrm>
            <a:off x="748323" y="5315774"/>
            <a:ext cx="218433" cy="309087"/>
          </a:xfrm>
          <a:prstGeom prst="straightConnector1">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1" name="Gerade Verbindung mit Pfeil 100"/>
          <p:cNvCxnSpPr/>
          <p:nvPr/>
        </p:nvCxnSpPr>
        <p:spPr>
          <a:xfrm>
            <a:off x="1331640" y="2991867"/>
            <a:ext cx="2160240" cy="288032"/>
          </a:xfrm>
          <a:prstGeom prst="straightConnector1">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2" name="Gerade Verbindung mit Pfeil 101"/>
          <p:cNvCxnSpPr>
            <a:stCxn id="92" idx="6"/>
            <a:endCxn id="60" idx="1"/>
          </p:cNvCxnSpPr>
          <p:nvPr/>
        </p:nvCxnSpPr>
        <p:spPr>
          <a:xfrm>
            <a:off x="563935" y="3676523"/>
            <a:ext cx="259611" cy="802599"/>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3" name="Abgerundetes Rechteck 102"/>
          <p:cNvSpPr/>
          <p:nvPr/>
        </p:nvSpPr>
        <p:spPr>
          <a:xfrm>
            <a:off x="6785198" y="4576043"/>
            <a:ext cx="1440160" cy="394544"/>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104" name="Abgerundetes Rechteck 103"/>
          <p:cNvSpPr/>
          <p:nvPr/>
        </p:nvSpPr>
        <p:spPr>
          <a:xfrm>
            <a:off x="6775673" y="5233640"/>
            <a:ext cx="1440160" cy="4320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cxnSp>
        <p:nvCxnSpPr>
          <p:cNvPr id="105" name="Gerade Verbindung mit Pfeil 104"/>
          <p:cNvCxnSpPr>
            <a:stCxn id="92" idx="6"/>
          </p:cNvCxnSpPr>
          <p:nvPr/>
        </p:nvCxnSpPr>
        <p:spPr>
          <a:xfrm flipV="1">
            <a:off x="563935" y="3351907"/>
            <a:ext cx="2927945" cy="324616"/>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6" name="Gerade Verbindung mit Pfeil 105"/>
          <p:cNvCxnSpPr>
            <a:stCxn id="87" idx="6"/>
            <a:endCxn id="63" idx="1"/>
          </p:cNvCxnSpPr>
          <p:nvPr/>
        </p:nvCxnSpPr>
        <p:spPr>
          <a:xfrm flipV="1">
            <a:off x="779959" y="5118723"/>
            <a:ext cx="340368" cy="273427"/>
          </a:xfrm>
          <a:prstGeom prst="straightConnector1">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07" name="Rad 106"/>
          <p:cNvSpPr>
            <a:spLocks noChangeAspect="1"/>
          </p:cNvSpPr>
          <p:nvPr/>
        </p:nvSpPr>
        <p:spPr>
          <a:xfrm>
            <a:off x="4978864" y="5249993"/>
            <a:ext cx="169200" cy="169200"/>
          </a:xfrm>
          <a:prstGeom prst="donu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108" name="Abgerundetes Rechteck 107"/>
          <p:cNvSpPr/>
          <p:nvPr/>
        </p:nvSpPr>
        <p:spPr>
          <a:xfrm>
            <a:off x="6804248" y="5264223"/>
            <a:ext cx="1370575" cy="4320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109" name="Abgerundetes Rechteck 108"/>
          <p:cNvSpPr/>
          <p:nvPr/>
        </p:nvSpPr>
        <p:spPr>
          <a:xfrm>
            <a:off x="1457760" y="2570667"/>
            <a:ext cx="954000" cy="421200"/>
          </a:xfrm>
          <a:prstGeom prst="round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110" name="Rad 109"/>
          <p:cNvSpPr>
            <a:spLocks noChangeAspect="1"/>
          </p:cNvSpPr>
          <p:nvPr/>
        </p:nvSpPr>
        <p:spPr>
          <a:xfrm>
            <a:off x="4766195" y="5251593"/>
            <a:ext cx="167600" cy="167600"/>
          </a:xfrm>
          <a:prstGeom prst="donu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cxnSp>
        <p:nvCxnSpPr>
          <p:cNvPr id="111" name="Gerade Verbindung mit Pfeil 110"/>
          <p:cNvCxnSpPr>
            <a:stCxn id="85" idx="1"/>
          </p:cNvCxnSpPr>
          <p:nvPr/>
        </p:nvCxnSpPr>
        <p:spPr>
          <a:xfrm flipV="1">
            <a:off x="2088296" y="3607991"/>
            <a:ext cx="1240125" cy="2119868"/>
          </a:xfrm>
          <a:prstGeom prst="straightConnector1">
            <a:avLst/>
          </a:prstGeom>
          <a:ln w="127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12" name="Gerade Verbindung mit Pfeil 111"/>
          <p:cNvCxnSpPr>
            <a:stCxn id="86" idx="3"/>
          </p:cNvCxnSpPr>
          <p:nvPr/>
        </p:nvCxnSpPr>
        <p:spPr>
          <a:xfrm flipV="1">
            <a:off x="427049" y="3552051"/>
            <a:ext cx="3060516" cy="83304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3" name="Abgerundetes Rechteck 112"/>
          <p:cNvSpPr/>
          <p:nvPr/>
        </p:nvSpPr>
        <p:spPr>
          <a:xfrm>
            <a:off x="5911577" y="2381895"/>
            <a:ext cx="2736000" cy="37440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cxnSp>
        <p:nvCxnSpPr>
          <p:cNvPr id="114" name="Gerade Verbindung mit Pfeil 113"/>
          <p:cNvCxnSpPr>
            <a:stCxn id="91" idx="6"/>
          </p:cNvCxnSpPr>
          <p:nvPr/>
        </p:nvCxnSpPr>
        <p:spPr>
          <a:xfrm flipV="1">
            <a:off x="899592" y="3711947"/>
            <a:ext cx="2664296" cy="1296144"/>
          </a:xfrm>
          <a:prstGeom prst="straightConnector1">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15" name="Oval 92"/>
          <p:cNvSpPr>
            <a:spLocks noChangeArrowheads="1"/>
          </p:cNvSpPr>
          <p:nvPr/>
        </p:nvSpPr>
        <p:spPr bwMode="auto">
          <a:xfrm>
            <a:off x="3053102" y="4883877"/>
            <a:ext cx="870826" cy="340238"/>
          </a:xfrm>
          <a:prstGeom prst="roundRect">
            <a:avLst/>
          </a:prstGeom>
          <a:solidFill>
            <a:srgbClr val="FFFFFF"/>
          </a:solidFill>
          <a:ln w="38100">
            <a:solidFill>
              <a:srgbClr val="00B0F0"/>
            </a:solidFill>
            <a:round/>
            <a:headEnd/>
            <a:tailEnd/>
          </a:ln>
        </p:spPr>
        <p:txBody>
          <a:bodyPr anchor="ctr"/>
          <a:lstStyle/>
          <a:p>
            <a:pPr algn="ctr">
              <a:spcAft>
                <a:spcPts val="1000"/>
              </a:spcAft>
              <a:defRPr/>
            </a:pPr>
            <a:r>
              <a:rPr lang="en-US" sz="800" dirty="0" err="1" smtClean="0">
                <a:solidFill>
                  <a:schemeClr val="tx1"/>
                </a:solidFill>
                <a:latin typeface="Calibri" panose="020F0502020204030204" pitchFamily="34" charset="0"/>
              </a:rPr>
              <a:t>Andere</a:t>
            </a:r>
            <a:r>
              <a:rPr lang="en-US" sz="800" dirty="0" smtClean="0">
                <a:solidFill>
                  <a:schemeClr val="tx1"/>
                </a:solidFill>
                <a:latin typeface="Calibri" panose="020F0502020204030204" pitchFamily="34" charset="0"/>
              </a:rPr>
              <a:t> </a:t>
            </a:r>
            <a:r>
              <a:rPr lang="en-US" sz="800" dirty="0" err="1" smtClean="0">
                <a:solidFill>
                  <a:schemeClr val="tx1"/>
                </a:solidFill>
                <a:latin typeface="Calibri" panose="020F0502020204030204" pitchFamily="34" charset="0"/>
              </a:rPr>
              <a:t>Lobbygruppen</a:t>
            </a:r>
            <a:endParaRPr lang="en-US" dirty="0">
              <a:solidFill>
                <a:schemeClr val="tx1"/>
              </a:solidFill>
              <a:latin typeface="Calibri" panose="020F0502020204030204" pitchFamily="34" charset="0"/>
            </a:endParaRPr>
          </a:p>
        </p:txBody>
      </p:sp>
      <p:cxnSp>
        <p:nvCxnSpPr>
          <p:cNvPr id="116" name="Gerade Verbindung mit Pfeil 115"/>
          <p:cNvCxnSpPr/>
          <p:nvPr/>
        </p:nvCxnSpPr>
        <p:spPr>
          <a:xfrm flipV="1">
            <a:off x="3419872" y="3639939"/>
            <a:ext cx="216024" cy="12241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7" name="Abgerundetes Rechteck 116"/>
          <p:cNvSpPr/>
          <p:nvPr/>
        </p:nvSpPr>
        <p:spPr>
          <a:xfrm>
            <a:off x="5929236" y="2415803"/>
            <a:ext cx="2700000" cy="367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118" name="Abgerundetes Rechteck 117"/>
          <p:cNvSpPr/>
          <p:nvPr/>
        </p:nvSpPr>
        <p:spPr>
          <a:xfrm>
            <a:off x="5940152" y="2453903"/>
            <a:ext cx="2664000" cy="36000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119" name="AutoShape 110"/>
          <p:cNvSpPr>
            <a:spLocks noChangeArrowheads="1"/>
          </p:cNvSpPr>
          <p:nvPr/>
        </p:nvSpPr>
        <p:spPr bwMode="auto">
          <a:xfrm rot="10800000">
            <a:off x="5431250" y="3999905"/>
            <a:ext cx="720079" cy="576138"/>
          </a:xfrm>
          <a:prstGeom prst="rightArrow">
            <a:avLst>
              <a:gd name="adj1" fmla="val 50000"/>
              <a:gd name="adj2" fmla="val 65312"/>
            </a:avLst>
          </a:prstGeom>
          <a:solidFill>
            <a:srgbClr val="FFFFFF"/>
          </a:solidFill>
          <a:ln w="9525">
            <a:solidFill>
              <a:srgbClr val="000000"/>
            </a:solidFill>
            <a:miter lim="800000"/>
            <a:headEnd/>
            <a:tailEnd/>
          </a:ln>
        </p:spPr>
        <p:txBody>
          <a:bodyPr anchor="ctr"/>
          <a:lstStyle/>
          <a:p>
            <a:pPr algn="ctr"/>
            <a:endParaRPr lang="en-US">
              <a:solidFill>
                <a:schemeClr val="tx1"/>
              </a:solidFill>
              <a:latin typeface="Calibri" panose="020F0502020204030204" pitchFamily="34" charset="0"/>
            </a:endParaRPr>
          </a:p>
        </p:txBody>
      </p:sp>
      <p:sp>
        <p:nvSpPr>
          <p:cNvPr id="120" name="Rad 119"/>
          <p:cNvSpPr>
            <a:spLocks noChangeAspect="1"/>
          </p:cNvSpPr>
          <p:nvPr/>
        </p:nvSpPr>
        <p:spPr>
          <a:xfrm>
            <a:off x="5940152" y="4216003"/>
            <a:ext cx="167600" cy="167600"/>
          </a:xfrm>
          <a:prstGeom prst="donu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121" name="AutoShape 110"/>
          <p:cNvSpPr>
            <a:spLocks noChangeArrowheads="1"/>
          </p:cNvSpPr>
          <p:nvPr/>
        </p:nvSpPr>
        <p:spPr bwMode="auto">
          <a:xfrm>
            <a:off x="5508104" y="3154933"/>
            <a:ext cx="625526" cy="720080"/>
          </a:xfrm>
          <a:prstGeom prst="rightArrow">
            <a:avLst>
              <a:gd name="adj1" fmla="val 50000"/>
              <a:gd name="adj2" fmla="val 65312"/>
            </a:avLst>
          </a:prstGeom>
          <a:solidFill>
            <a:srgbClr val="FFFFFF"/>
          </a:solidFill>
          <a:ln w="9525">
            <a:solidFill>
              <a:srgbClr val="000000"/>
            </a:solidFill>
            <a:miter lim="800000"/>
            <a:headEnd/>
            <a:tailEnd/>
          </a:ln>
        </p:spPr>
        <p:txBody>
          <a:bodyPr anchor="ctr"/>
          <a:lstStyle/>
          <a:p>
            <a:pPr algn="ctr"/>
            <a:endParaRPr lang="en-US">
              <a:solidFill>
                <a:schemeClr val="tx1"/>
              </a:solidFill>
              <a:latin typeface="Calibri" panose="020F0502020204030204" pitchFamily="34" charset="0"/>
            </a:endParaRPr>
          </a:p>
        </p:txBody>
      </p:sp>
      <p:sp>
        <p:nvSpPr>
          <p:cNvPr id="122" name="Rad 121"/>
          <p:cNvSpPr>
            <a:spLocks noChangeAspect="1"/>
          </p:cNvSpPr>
          <p:nvPr/>
        </p:nvSpPr>
        <p:spPr>
          <a:xfrm>
            <a:off x="5712502" y="3495923"/>
            <a:ext cx="65448" cy="65448"/>
          </a:xfrm>
          <a:prstGeom prst="donu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123" name="Rad 122"/>
          <p:cNvSpPr>
            <a:spLocks noChangeAspect="1"/>
          </p:cNvSpPr>
          <p:nvPr/>
        </p:nvSpPr>
        <p:spPr>
          <a:xfrm>
            <a:off x="5796136" y="3495923"/>
            <a:ext cx="72000" cy="72000"/>
          </a:xfrm>
          <a:prstGeom prst="donu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124" name="Rad 123"/>
          <p:cNvSpPr>
            <a:spLocks noChangeAspect="1"/>
          </p:cNvSpPr>
          <p:nvPr/>
        </p:nvSpPr>
        <p:spPr>
          <a:xfrm>
            <a:off x="5876770" y="3495923"/>
            <a:ext cx="72000" cy="72000"/>
          </a:xfrm>
          <a:prstGeom prst="donu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125" name="Rad 124"/>
          <p:cNvSpPr>
            <a:spLocks noChangeAspect="1"/>
          </p:cNvSpPr>
          <p:nvPr/>
        </p:nvSpPr>
        <p:spPr>
          <a:xfrm>
            <a:off x="5969030" y="3494782"/>
            <a:ext cx="72000" cy="72000"/>
          </a:xfrm>
          <a:prstGeom prst="donu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endParaRPr>
          </a:p>
        </p:txBody>
      </p:sp>
      <p:sp>
        <p:nvSpPr>
          <p:cNvPr id="143" name="Oval 92"/>
          <p:cNvSpPr>
            <a:spLocks noChangeArrowheads="1"/>
          </p:cNvSpPr>
          <p:nvPr/>
        </p:nvSpPr>
        <p:spPr bwMode="auto">
          <a:xfrm>
            <a:off x="1006336" y="5442943"/>
            <a:ext cx="919715" cy="340238"/>
          </a:xfrm>
          <a:prstGeom prst="roundRect">
            <a:avLst/>
          </a:prstGeom>
          <a:solidFill>
            <a:srgbClr val="FFFFFF"/>
          </a:solidFill>
          <a:ln w="38100">
            <a:solidFill>
              <a:srgbClr val="00B0F0"/>
            </a:solidFill>
            <a:round/>
            <a:headEnd/>
            <a:tailEnd/>
          </a:ln>
        </p:spPr>
        <p:txBody>
          <a:bodyPr anchor="ctr"/>
          <a:lstStyle/>
          <a:p>
            <a:pPr algn="ctr">
              <a:spcAft>
                <a:spcPts val="1000"/>
              </a:spcAft>
              <a:defRPr/>
            </a:pPr>
            <a:r>
              <a:rPr lang="en-US" sz="800" dirty="0" err="1" smtClean="0">
                <a:solidFill>
                  <a:schemeClr val="tx1"/>
                </a:solidFill>
                <a:latin typeface="Calibri" panose="020F0502020204030204" pitchFamily="34" charset="0"/>
              </a:rPr>
              <a:t>Gewerkschaften</a:t>
            </a:r>
            <a:endParaRPr 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2740074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
          </p:nvPr>
        </p:nvSpPr>
        <p:spPr/>
        <p:txBody>
          <a:bodyPr/>
          <a:lstStyle/>
          <a:p>
            <a:pPr>
              <a:spcBef>
                <a:spcPts val="600"/>
              </a:spcBef>
              <a:spcAft>
                <a:spcPts val="600"/>
              </a:spcAft>
            </a:pPr>
            <a:r>
              <a:rPr lang="de-DE" sz="2100" dirty="0"/>
              <a:t>Seit WS 2010-2011: PROMOS-Stipendien </a:t>
            </a:r>
          </a:p>
          <a:p>
            <a:pPr>
              <a:spcBef>
                <a:spcPts val="600"/>
              </a:spcBef>
              <a:spcAft>
                <a:spcPts val="600"/>
              </a:spcAft>
            </a:pPr>
            <a:r>
              <a:rPr lang="de-DE" sz="2100" dirty="0"/>
              <a:t>Ziel: Integration der PRME-Ziele in das Auslandsstudium in Schwellen- und Entwicklungsländern</a:t>
            </a:r>
          </a:p>
          <a:p>
            <a:pPr>
              <a:spcBef>
                <a:spcPts val="600"/>
              </a:spcBef>
              <a:spcAft>
                <a:spcPts val="600"/>
              </a:spcAft>
            </a:pPr>
            <a:r>
              <a:rPr lang="de-DE" sz="2100" dirty="0"/>
              <a:t>Bedingung: Pforzheimer Studierende  beschäftigen sich mindestens in einem Studienfach ihres Auslandsstudiums mit dem Themenkreis Wirtschafts- und </a:t>
            </a:r>
            <a:r>
              <a:rPr lang="de-DE" sz="2100" dirty="0" smtClean="0"/>
              <a:t>Unternehmensethik/Unternehmensverantwortung </a:t>
            </a:r>
            <a:r>
              <a:rPr lang="de-DE" sz="2100" dirty="0"/>
              <a:t>und nachhaltiger Entwicklung.</a:t>
            </a:r>
          </a:p>
          <a:p>
            <a:pPr>
              <a:spcBef>
                <a:spcPts val="600"/>
              </a:spcBef>
              <a:spcAft>
                <a:spcPts val="600"/>
              </a:spcAft>
            </a:pPr>
            <a:r>
              <a:rPr lang="de-DE" sz="2100" dirty="0"/>
              <a:t>Beantragung: </a:t>
            </a:r>
            <a:r>
              <a:rPr lang="de-DE" sz="2100" dirty="0" smtClean="0"/>
              <a:t>Frau Alina Ziß (Auslandsamt</a:t>
            </a:r>
            <a:r>
              <a:rPr lang="de-DE" sz="2100" dirty="0"/>
              <a:t>)</a:t>
            </a:r>
          </a:p>
          <a:p>
            <a:endParaRPr lang="de-DE" dirty="0"/>
          </a:p>
        </p:txBody>
      </p:sp>
      <p:sp>
        <p:nvSpPr>
          <p:cNvPr id="4" name="Titel 3"/>
          <p:cNvSpPr>
            <a:spLocks noGrp="1"/>
          </p:cNvSpPr>
          <p:nvPr>
            <p:ph type="title"/>
          </p:nvPr>
        </p:nvSpPr>
        <p:spPr/>
        <p:txBody>
          <a:bodyPr/>
          <a:lstStyle/>
          <a:p>
            <a:r>
              <a:rPr lang="de-DE" dirty="0" smtClean="0"/>
              <a:t>Auslandsstudium: PROMOS-Stipendien</a:t>
            </a:r>
            <a:endParaRPr lang="de-DE"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p:txBody>
          <a:bodyPr>
            <a:normAutofit/>
          </a:bodyPr>
          <a:lstStyle/>
          <a:p>
            <a:pPr marL="0" indent="0">
              <a:buNone/>
              <a:defRPr/>
            </a:pPr>
            <a:r>
              <a:rPr lang="de-DE" sz="2100" dirty="0" smtClean="0">
                <a:solidFill>
                  <a:srgbClr val="FF0000"/>
                </a:solidFill>
                <a:latin typeface="+mj-lt"/>
              </a:rPr>
              <a:t>Warum können sich MNCs nicht auf diese ökonomische Standardpositionen bezüglich ihrer Aktivitäten auf Wachstumsmärkten verlassen?</a:t>
            </a:r>
            <a:endParaRPr lang="de-DE" sz="2100" b="1" dirty="0" smtClean="0">
              <a:solidFill>
                <a:srgbClr val="C00000"/>
              </a:solidFill>
              <a:latin typeface="+mj-lt"/>
            </a:endParaRPr>
          </a:p>
          <a:p>
            <a:pPr marL="228600" lvl="2">
              <a:spcAft>
                <a:spcPts val="600"/>
              </a:spcAft>
              <a:buFont typeface="Arial" pitchFamily="34" charset="0"/>
              <a:buChar char="•"/>
              <a:tabLst>
                <a:tab pos="625475" algn="l"/>
              </a:tabLst>
              <a:defRPr/>
            </a:pPr>
            <a:r>
              <a:rPr lang="de-DE" sz="2100" dirty="0" smtClean="0">
                <a:latin typeface="+mj-lt"/>
              </a:rPr>
              <a:t>Wachstumsmärkte sind oft in Staaten angesiedelt, in denen wirtschaftliche und gesetzliche Rahmenbedingungen nicht ausreichend vorhanden sind oder sogar komplett fehlen</a:t>
            </a:r>
          </a:p>
          <a:p>
            <a:pPr marL="228600" lvl="2">
              <a:spcAft>
                <a:spcPts val="600"/>
              </a:spcAft>
              <a:buFont typeface="Arial" pitchFamily="34" charset="0"/>
              <a:buChar char="•"/>
              <a:tabLst>
                <a:tab pos="625475" algn="l"/>
              </a:tabLst>
              <a:defRPr/>
            </a:pPr>
            <a:r>
              <a:rPr lang="de-DE" sz="2100" dirty="0" smtClean="0">
                <a:latin typeface="+mj-lt"/>
              </a:rPr>
              <a:t>Deshalb haben Unternehmen über die Problemstellungen wie Korruption, Menschenrechte oder elementare soziale und ökologische Standards zu entscheiden. Diese sind selten Teil von unternehmerischen Entscheidungsprozessen, wenn ein gesetzlicher und wirtschaftlicher Rahmen vorgegeben und bindend ist.</a:t>
            </a:r>
          </a:p>
          <a:p>
            <a:pPr marL="228600" lvl="2">
              <a:spcAft>
                <a:spcPts val="600"/>
              </a:spcAft>
              <a:buFont typeface="Arial" pitchFamily="34" charset="0"/>
              <a:buChar char="•"/>
              <a:tabLst>
                <a:tab pos="625475" algn="l"/>
              </a:tabLst>
              <a:defRPr/>
            </a:pPr>
            <a:r>
              <a:rPr lang="de-DE" sz="2100" dirty="0" smtClean="0">
                <a:latin typeface="+mj-lt"/>
              </a:rPr>
              <a:t>Weil sie über solch sensible Fragen zu entscheiden haben, werden Unternehmen für diese Entscheidungen auch </a:t>
            </a:r>
            <a:r>
              <a:rPr lang="de-DE" sz="2100" b="1" dirty="0" smtClean="0">
                <a:latin typeface="+mj-lt"/>
              </a:rPr>
              <a:t>verantwortlich </a:t>
            </a:r>
            <a:r>
              <a:rPr lang="de-DE" sz="2100" dirty="0" smtClean="0">
                <a:latin typeface="+mj-lt"/>
              </a:rPr>
              <a:t>gemacht</a:t>
            </a:r>
          </a:p>
          <a:p>
            <a:pPr marL="269875" indent="-269875">
              <a:spcAft>
                <a:spcPts val="600"/>
              </a:spcAft>
              <a:defRPr/>
            </a:pPr>
            <a:endParaRPr lang="en-US" sz="1800" dirty="0" smtClean="0">
              <a:latin typeface="+mj-lt"/>
            </a:endParaRPr>
          </a:p>
        </p:txBody>
      </p:sp>
      <p:sp>
        <p:nvSpPr>
          <p:cNvPr id="11267" name="Rectangle 3"/>
          <p:cNvSpPr>
            <a:spLocks noGrp="1" noChangeArrowheads="1"/>
          </p:cNvSpPr>
          <p:nvPr>
            <p:ph type="title"/>
          </p:nvPr>
        </p:nvSpPr>
        <p:spPr>
          <a:noFill/>
        </p:spPr>
        <p:txBody>
          <a:bodyPr>
            <a:normAutofit/>
          </a:bodyPr>
          <a:lstStyle/>
          <a:p>
            <a:pPr eaLnBrk="1" hangingPunct="1"/>
            <a:r>
              <a:rPr lang="en-US" sz="2800" dirty="0" err="1" smtClean="0"/>
              <a:t>Unternehmensverantwortung</a:t>
            </a:r>
            <a:r>
              <a:rPr lang="en-US" sz="2800" dirty="0" smtClean="0"/>
              <a:t>: </a:t>
            </a:r>
            <a:br>
              <a:rPr lang="en-US" sz="2800" dirty="0" smtClean="0"/>
            </a:br>
            <a:r>
              <a:rPr lang="en-US" sz="2800" dirty="0" smtClean="0"/>
              <a:t>Die </a:t>
            </a:r>
            <a:r>
              <a:rPr lang="en-US" sz="2800" dirty="0" err="1" smtClean="0"/>
              <a:t>traditionelle</a:t>
            </a:r>
            <a:r>
              <a:rPr lang="en-US" sz="2800" dirty="0" smtClean="0"/>
              <a:t> </a:t>
            </a:r>
            <a:r>
              <a:rPr lang="en-US" sz="2800" dirty="0" err="1" smtClean="0"/>
              <a:t>ökonomische</a:t>
            </a:r>
            <a:r>
              <a:rPr lang="en-US" sz="2800" dirty="0" smtClean="0"/>
              <a:t> </a:t>
            </a:r>
            <a:r>
              <a:rPr lang="en-US" sz="2800" dirty="0" err="1" smtClean="0"/>
              <a:t>Sicht</a:t>
            </a:r>
            <a:endParaRPr lang="en-US" sz="2800" dirty="0" smtClean="0"/>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445" y="2139677"/>
            <a:ext cx="4248472" cy="3519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437" y="1484784"/>
            <a:ext cx="1966131"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9530" y="1484784"/>
            <a:ext cx="3778033" cy="387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eck 6"/>
          <p:cNvSpPr>
            <a:spLocks noChangeArrowheads="1"/>
          </p:cNvSpPr>
          <p:nvPr/>
        </p:nvSpPr>
        <p:spPr bwMode="auto">
          <a:xfrm>
            <a:off x="3060427" y="5805264"/>
            <a:ext cx="30237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ClrTx/>
              <a:buFontTx/>
              <a:buNone/>
            </a:pPr>
            <a:r>
              <a:rPr lang="de-DE" altLang="de-DE" sz="1200" dirty="0">
                <a:latin typeface="Times" charset="0"/>
                <a:ea typeface="Calibri" pitchFamily="34" charset="0"/>
                <a:cs typeface="Times New Roman" pitchFamily="18" charset="0"/>
              </a:rPr>
              <a:t>UNCTAD World Investment Report </a:t>
            </a:r>
            <a:r>
              <a:rPr lang="de-DE" altLang="de-DE" sz="1200" dirty="0" smtClean="0">
                <a:latin typeface="Times" charset="0"/>
                <a:ea typeface="Calibri" pitchFamily="34" charset="0"/>
                <a:cs typeface="Times New Roman" pitchFamily="18" charset="0"/>
              </a:rPr>
              <a:t>2015</a:t>
            </a:r>
            <a:r>
              <a:rPr lang="en-IN" altLang="de-DE" sz="1200" dirty="0" smtClean="0">
                <a:latin typeface="Times" charset="0"/>
                <a:ea typeface="Calibri" pitchFamily="34" charset="0"/>
                <a:cs typeface="Times New Roman" pitchFamily="18" charset="0"/>
              </a:rPr>
              <a:t> </a:t>
            </a:r>
            <a:endParaRPr lang="en-IN" altLang="de-DE" sz="1200" dirty="0">
              <a:latin typeface="Times" charset="0"/>
              <a:ea typeface="Calibri" pitchFamily="34" charset="0"/>
              <a:cs typeface="Times New Roman" pitchFamily="18" charset="0"/>
            </a:endParaRPr>
          </a:p>
        </p:txBody>
      </p:sp>
      <p:sp>
        <p:nvSpPr>
          <p:cNvPr id="8" name="Titel 1"/>
          <p:cNvSpPr>
            <a:spLocks noGrp="1"/>
          </p:cNvSpPr>
          <p:nvPr>
            <p:ph type="title"/>
          </p:nvPr>
        </p:nvSpPr>
        <p:spPr>
          <a:xfrm>
            <a:off x="107504" y="188640"/>
            <a:ext cx="8229600" cy="914400"/>
          </a:xfrm>
        </p:spPr>
        <p:txBody>
          <a:bodyPr>
            <a:noAutofit/>
          </a:bodyPr>
          <a:lstStyle/>
          <a:p>
            <a:pPr>
              <a:defRPr/>
            </a:pPr>
            <a:r>
              <a:rPr lang="de-DE" dirty="0" smtClean="0"/>
              <a:t>Verantwortlichkeiten für nachhaltige </a:t>
            </a:r>
            <a:br>
              <a:rPr lang="de-DE" dirty="0" smtClean="0"/>
            </a:br>
            <a:r>
              <a:rPr lang="de-DE" dirty="0" smtClean="0"/>
              <a:t>Globalisierung</a:t>
            </a:r>
            <a:endParaRPr lang="de-DE" dirty="0"/>
          </a:p>
        </p:txBody>
      </p:sp>
    </p:spTree>
    <p:extLst>
      <p:ext uri="{BB962C8B-B14F-4D97-AF65-F5344CB8AC3E}">
        <p14:creationId xmlns:p14="http://schemas.microsoft.com/office/powerpoint/2010/main" val="23244939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Grp="1" noChangeAspect="1" noChangeArrowheads="1"/>
          </p:cNvPicPr>
          <p:nvPr>
            <p:ph sz="quarter" idx="1"/>
          </p:nvPr>
        </p:nvPicPr>
        <p:blipFill>
          <a:blip r:embed="rId2" cstate="print"/>
          <a:stretch>
            <a:fillRect/>
          </a:stretch>
        </p:blipFill>
        <p:spPr bwMode="auto">
          <a:xfrm>
            <a:off x="467544" y="1412776"/>
            <a:ext cx="3895238" cy="4464496"/>
          </a:xfrm>
          <a:prstGeom prst="rect">
            <a:avLst/>
          </a:prstGeom>
          <a:noFill/>
          <a:ln w="9525">
            <a:noFill/>
            <a:miter lim="800000"/>
            <a:headEnd/>
            <a:tailEnd/>
          </a:ln>
        </p:spPr>
      </p:pic>
      <p:sp>
        <p:nvSpPr>
          <p:cNvPr id="2" name="Titel 1"/>
          <p:cNvSpPr>
            <a:spLocks noGrp="1"/>
          </p:cNvSpPr>
          <p:nvPr>
            <p:ph type="title"/>
          </p:nvPr>
        </p:nvSpPr>
        <p:spPr/>
        <p:txBody>
          <a:bodyPr>
            <a:normAutofit/>
          </a:bodyPr>
          <a:lstStyle/>
          <a:p>
            <a:pPr>
              <a:defRPr/>
            </a:pPr>
            <a:r>
              <a:rPr lang="de-DE" dirty="0" smtClean="0"/>
              <a:t>Verantwortlichkeiten für nachhaltige </a:t>
            </a:r>
            <a:br>
              <a:rPr lang="de-DE" dirty="0" smtClean="0"/>
            </a:br>
            <a:r>
              <a:rPr lang="de-DE" dirty="0" smtClean="0"/>
              <a:t>Globalisierung</a:t>
            </a:r>
            <a:endParaRPr lang="de-DE" dirty="0"/>
          </a:p>
        </p:txBody>
      </p:sp>
      <p:pic>
        <p:nvPicPr>
          <p:cNvPr id="7" name="Picture 5"/>
          <p:cNvPicPr>
            <a:picLocks noChangeAspect="1" noChangeArrowheads="1"/>
          </p:cNvPicPr>
          <p:nvPr/>
        </p:nvPicPr>
        <p:blipFill>
          <a:blip r:embed="rId3" cstate="print"/>
          <a:srcRect l="1506" b="3323"/>
          <a:stretch>
            <a:fillRect/>
          </a:stretch>
        </p:blipFill>
        <p:spPr bwMode="auto">
          <a:xfrm>
            <a:off x="4499992" y="1412776"/>
            <a:ext cx="4484942" cy="4176464"/>
          </a:xfrm>
          <a:prstGeom prst="rect">
            <a:avLst/>
          </a:prstGeom>
          <a:noFill/>
          <a:ln w="28575" algn="ctr">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3"/>
          <p:cNvSpPr>
            <a:spLocks noGrp="1"/>
          </p:cNvSpPr>
          <p:nvPr>
            <p:ph type="title"/>
          </p:nvPr>
        </p:nvSpPr>
        <p:spPr/>
        <p:txBody>
          <a:bodyPr>
            <a:normAutofit fontScale="90000"/>
          </a:bodyPr>
          <a:lstStyle/>
          <a:p>
            <a:r>
              <a:rPr lang="de-DE" dirty="0" smtClean="0"/>
              <a:t>Verantwortlichkeiten für nachhaltige </a:t>
            </a:r>
            <a:br>
              <a:rPr lang="de-DE" dirty="0" smtClean="0"/>
            </a:br>
            <a:r>
              <a:rPr lang="de-DE" dirty="0" smtClean="0"/>
              <a:t>Globalisierung</a:t>
            </a:r>
            <a:endParaRPr lang="de-DE" dirty="0"/>
          </a:p>
        </p:txBody>
      </p:sp>
      <p:pic>
        <p:nvPicPr>
          <p:cNvPr id="8" name="Grafik 7"/>
          <p:cNvPicPr>
            <a:picLocks noChangeAspect="1"/>
          </p:cNvPicPr>
          <p:nvPr/>
        </p:nvPicPr>
        <p:blipFill>
          <a:blip r:embed="rId3"/>
          <a:stretch>
            <a:fillRect/>
          </a:stretch>
        </p:blipFill>
        <p:spPr>
          <a:xfrm>
            <a:off x="1055265" y="2206506"/>
            <a:ext cx="2090771" cy="3400107"/>
          </a:xfrm>
          <a:prstGeom prst="rect">
            <a:avLst/>
          </a:prstGeom>
        </p:spPr>
      </p:pic>
      <p:pic>
        <p:nvPicPr>
          <p:cNvPr id="12" name="Grafik 11"/>
          <p:cNvPicPr>
            <a:picLocks noChangeAspect="1"/>
          </p:cNvPicPr>
          <p:nvPr/>
        </p:nvPicPr>
        <p:blipFill>
          <a:blip r:embed="rId4"/>
          <a:stretch>
            <a:fillRect/>
          </a:stretch>
        </p:blipFill>
        <p:spPr>
          <a:xfrm>
            <a:off x="3146036" y="2206506"/>
            <a:ext cx="4473278" cy="3158152"/>
          </a:xfrm>
          <a:prstGeom prst="rect">
            <a:avLst/>
          </a:prstGeom>
        </p:spPr>
      </p:pic>
      <p:sp>
        <p:nvSpPr>
          <p:cNvPr id="14" name="Rechteck 13"/>
          <p:cNvSpPr/>
          <p:nvPr/>
        </p:nvSpPr>
        <p:spPr>
          <a:xfrm>
            <a:off x="1015512" y="1416982"/>
            <a:ext cx="3695563" cy="369332"/>
          </a:xfrm>
          <a:prstGeom prst="rect">
            <a:avLst/>
          </a:prstGeom>
        </p:spPr>
        <p:txBody>
          <a:bodyPr wrap="none">
            <a:spAutoFit/>
          </a:bodyPr>
          <a:lstStyle/>
          <a:p>
            <a:r>
              <a:rPr lang="en-US" b="1" dirty="0">
                <a:solidFill>
                  <a:schemeClr val="tx1"/>
                </a:solidFill>
              </a:rPr>
              <a:t>Corruption </a:t>
            </a:r>
            <a:r>
              <a:rPr lang="en-US" b="1" dirty="0">
                <a:solidFill>
                  <a:schemeClr val="tx1"/>
                </a:solidFill>
                <a:latin typeface="Arial" panose="020B0604020202020204" pitchFamily="34" charset="0"/>
                <a:cs typeface="Arial" panose="020B0604020202020204" pitchFamily="34" charset="0"/>
              </a:rPr>
              <a:t>Perceptions</a:t>
            </a:r>
            <a:r>
              <a:rPr lang="en-US" b="1" dirty="0">
                <a:solidFill>
                  <a:schemeClr val="tx1"/>
                </a:solidFill>
              </a:rPr>
              <a:t> Index </a:t>
            </a:r>
            <a:r>
              <a:rPr lang="en-US" b="1" dirty="0" smtClean="0">
                <a:solidFill>
                  <a:schemeClr val="tx1"/>
                </a:solidFill>
              </a:rPr>
              <a:t>2020</a:t>
            </a:r>
            <a:endParaRPr lang="en-US" b="1" dirty="0">
              <a:solidFill>
                <a:schemeClr val="tx1"/>
              </a:solidFill>
            </a:endParaRPr>
          </a:p>
        </p:txBody>
      </p:sp>
      <p:pic>
        <p:nvPicPr>
          <p:cNvPr id="15" name="Grafik 14"/>
          <p:cNvPicPr>
            <a:picLocks noChangeAspect="1"/>
          </p:cNvPicPr>
          <p:nvPr/>
        </p:nvPicPr>
        <p:blipFill>
          <a:blip r:embed="rId5"/>
          <a:stretch>
            <a:fillRect/>
          </a:stretch>
        </p:blipFill>
        <p:spPr>
          <a:xfrm>
            <a:off x="3519104" y="5081884"/>
            <a:ext cx="3005266" cy="524729"/>
          </a:xfrm>
          <a:prstGeom prst="rect">
            <a:avLst/>
          </a:prstGeom>
        </p:spPr>
      </p:pic>
      <p:sp>
        <p:nvSpPr>
          <p:cNvPr id="16" name="Textfeld 15"/>
          <p:cNvSpPr txBox="1"/>
          <p:nvPr/>
        </p:nvSpPr>
        <p:spPr>
          <a:xfrm>
            <a:off x="1147228" y="5842139"/>
            <a:ext cx="6870086" cy="323165"/>
          </a:xfrm>
          <a:prstGeom prst="rect">
            <a:avLst/>
          </a:prstGeom>
          <a:noFill/>
        </p:spPr>
        <p:txBody>
          <a:bodyPr wrap="none" rtlCol="0">
            <a:spAutoFit/>
          </a:bodyPr>
          <a:lstStyle/>
          <a:p>
            <a:r>
              <a:rPr lang="de-DE" sz="1500" b="0" dirty="0" err="1" smtClean="0">
                <a:solidFill>
                  <a:schemeClr val="tx1"/>
                </a:solidFill>
              </a:rPr>
              <a:t>Transparency</a:t>
            </a:r>
            <a:r>
              <a:rPr lang="de-DE" sz="1500" b="0" dirty="0" smtClean="0">
                <a:solidFill>
                  <a:schemeClr val="tx1"/>
                </a:solidFill>
              </a:rPr>
              <a:t> International (2020): </a:t>
            </a:r>
            <a:r>
              <a:rPr lang="de-DE" sz="1500" b="0" dirty="0" err="1" smtClean="0">
                <a:solidFill>
                  <a:schemeClr val="tx1"/>
                </a:solidFill>
              </a:rPr>
              <a:t>Corruption</a:t>
            </a:r>
            <a:r>
              <a:rPr lang="de-DE" sz="1500" b="0" dirty="0" smtClean="0">
                <a:solidFill>
                  <a:schemeClr val="tx1"/>
                </a:solidFill>
              </a:rPr>
              <a:t> </a:t>
            </a:r>
            <a:r>
              <a:rPr lang="de-DE" sz="1500" b="0" dirty="0" err="1" smtClean="0">
                <a:solidFill>
                  <a:schemeClr val="tx1"/>
                </a:solidFill>
              </a:rPr>
              <a:t>Perceptions</a:t>
            </a:r>
            <a:r>
              <a:rPr lang="de-DE" sz="1500" b="0" dirty="0" smtClean="0">
                <a:solidFill>
                  <a:schemeClr val="tx1"/>
                </a:solidFill>
              </a:rPr>
              <a:t> Index 2020, pp. 2-3</a:t>
            </a:r>
            <a:endParaRPr lang="en-US" sz="1500" b="0" dirty="0">
              <a:solidFill>
                <a:schemeClr val="tx1"/>
              </a:solidFill>
            </a:endParaRPr>
          </a:p>
        </p:txBody>
      </p:sp>
    </p:spTree>
    <p:extLst>
      <p:ext uri="{BB962C8B-B14F-4D97-AF65-F5344CB8AC3E}">
        <p14:creationId xmlns:p14="http://schemas.microsoft.com/office/powerpoint/2010/main" val="16284928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3"/>
          <p:cNvSpPr>
            <a:spLocks noGrp="1"/>
          </p:cNvSpPr>
          <p:nvPr>
            <p:ph type="title"/>
          </p:nvPr>
        </p:nvSpPr>
        <p:spPr/>
        <p:txBody>
          <a:bodyPr>
            <a:normAutofit fontScale="90000"/>
          </a:bodyPr>
          <a:lstStyle/>
          <a:p>
            <a:r>
              <a:rPr lang="de-DE" dirty="0" smtClean="0"/>
              <a:t>Verantwortlichkeiten für nachhaltige </a:t>
            </a:r>
            <a:br>
              <a:rPr lang="de-DE" dirty="0" smtClean="0"/>
            </a:br>
            <a:r>
              <a:rPr lang="de-DE" dirty="0" smtClean="0"/>
              <a:t>Globalisierung</a:t>
            </a:r>
            <a:endParaRPr lang="de-DE" dirty="0"/>
          </a:p>
        </p:txBody>
      </p:sp>
      <p:sp>
        <p:nvSpPr>
          <p:cNvPr id="14" name="Rechteck 13"/>
          <p:cNvSpPr/>
          <p:nvPr/>
        </p:nvSpPr>
        <p:spPr>
          <a:xfrm>
            <a:off x="1015512" y="1416982"/>
            <a:ext cx="4006225" cy="369332"/>
          </a:xfrm>
          <a:prstGeom prst="rect">
            <a:avLst/>
          </a:prstGeom>
        </p:spPr>
        <p:txBody>
          <a:bodyPr wrap="none">
            <a:spAutoFit/>
          </a:bodyPr>
          <a:lstStyle/>
          <a:p>
            <a:r>
              <a:rPr lang="en-US" b="1" dirty="0">
                <a:solidFill>
                  <a:schemeClr val="tx1"/>
                </a:solidFill>
                <a:latin typeface="Arial" panose="020B0604020202020204" pitchFamily="34" charset="0"/>
                <a:cs typeface="Arial" panose="020B0604020202020204" pitchFamily="34" charset="0"/>
              </a:rPr>
              <a:t>Corruption Perceptions Index </a:t>
            </a:r>
            <a:r>
              <a:rPr lang="en-US" b="1" dirty="0" smtClean="0">
                <a:solidFill>
                  <a:schemeClr val="tx1"/>
                </a:solidFill>
                <a:latin typeface="Arial" panose="020B0604020202020204" pitchFamily="34" charset="0"/>
                <a:cs typeface="Arial" panose="020B0604020202020204" pitchFamily="34" charset="0"/>
              </a:rPr>
              <a:t>2020</a:t>
            </a:r>
            <a:endParaRPr lang="en-US" b="1" dirty="0">
              <a:solidFill>
                <a:schemeClr val="tx1"/>
              </a:solidFill>
              <a:latin typeface="Arial" panose="020B0604020202020204" pitchFamily="34" charset="0"/>
              <a:cs typeface="Arial" panose="020B0604020202020204" pitchFamily="34" charset="0"/>
            </a:endParaRPr>
          </a:p>
        </p:txBody>
      </p:sp>
      <p:sp>
        <p:nvSpPr>
          <p:cNvPr id="16" name="Textfeld 15"/>
          <p:cNvSpPr txBox="1"/>
          <p:nvPr/>
        </p:nvSpPr>
        <p:spPr>
          <a:xfrm>
            <a:off x="1136957" y="5517232"/>
            <a:ext cx="6870086" cy="323165"/>
          </a:xfrm>
          <a:prstGeom prst="rect">
            <a:avLst/>
          </a:prstGeom>
          <a:noFill/>
        </p:spPr>
        <p:txBody>
          <a:bodyPr wrap="none" rtlCol="0">
            <a:spAutoFit/>
          </a:bodyPr>
          <a:lstStyle/>
          <a:p>
            <a:r>
              <a:rPr lang="de-DE" sz="1500" b="0" dirty="0" err="1" smtClean="0">
                <a:solidFill>
                  <a:schemeClr val="tx1"/>
                </a:solidFill>
              </a:rPr>
              <a:t>Transparency</a:t>
            </a:r>
            <a:r>
              <a:rPr lang="de-DE" sz="1500" b="0" dirty="0" smtClean="0">
                <a:solidFill>
                  <a:schemeClr val="tx1"/>
                </a:solidFill>
              </a:rPr>
              <a:t> International (2020): </a:t>
            </a:r>
            <a:r>
              <a:rPr lang="de-DE" sz="1500" b="0" dirty="0" err="1" smtClean="0">
                <a:solidFill>
                  <a:schemeClr val="tx1"/>
                </a:solidFill>
              </a:rPr>
              <a:t>Corruption</a:t>
            </a:r>
            <a:r>
              <a:rPr lang="de-DE" sz="1500" b="0" dirty="0" smtClean="0">
                <a:solidFill>
                  <a:schemeClr val="tx1"/>
                </a:solidFill>
              </a:rPr>
              <a:t> </a:t>
            </a:r>
            <a:r>
              <a:rPr lang="de-DE" sz="1500" b="0" dirty="0" err="1" smtClean="0">
                <a:solidFill>
                  <a:schemeClr val="tx1"/>
                </a:solidFill>
              </a:rPr>
              <a:t>Perceptions</a:t>
            </a:r>
            <a:r>
              <a:rPr lang="de-DE" sz="1500" b="0" dirty="0" smtClean="0">
                <a:solidFill>
                  <a:schemeClr val="tx1"/>
                </a:solidFill>
              </a:rPr>
              <a:t> Index 2020, pp. 2-3</a:t>
            </a:r>
            <a:endParaRPr lang="en-US" sz="1500" b="0" dirty="0">
              <a:solidFill>
                <a:schemeClr val="tx1"/>
              </a:solidFill>
            </a:endParaRPr>
          </a:p>
        </p:txBody>
      </p:sp>
      <p:pic>
        <p:nvPicPr>
          <p:cNvPr id="2" name="Grafik 1"/>
          <p:cNvPicPr>
            <a:picLocks noChangeAspect="1"/>
          </p:cNvPicPr>
          <p:nvPr/>
        </p:nvPicPr>
        <p:blipFill>
          <a:blip r:embed="rId3"/>
          <a:stretch>
            <a:fillRect/>
          </a:stretch>
        </p:blipFill>
        <p:spPr>
          <a:xfrm>
            <a:off x="0" y="2060296"/>
            <a:ext cx="4428849" cy="3168904"/>
          </a:xfrm>
          <a:prstGeom prst="rect">
            <a:avLst/>
          </a:prstGeom>
        </p:spPr>
      </p:pic>
      <p:pic>
        <p:nvPicPr>
          <p:cNvPr id="3" name="Grafik 2"/>
          <p:cNvPicPr>
            <a:picLocks noChangeAspect="1"/>
          </p:cNvPicPr>
          <p:nvPr/>
        </p:nvPicPr>
        <p:blipFill>
          <a:blip r:embed="rId4"/>
          <a:stretch>
            <a:fillRect/>
          </a:stretch>
        </p:blipFill>
        <p:spPr>
          <a:xfrm>
            <a:off x="4428849" y="2060296"/>
            <a:ext cx="4661424" cy="3168904"/>
          </a:xfrm>
          <a:prstGeom prst="rect">
            <a:avLst/>
          </a:prstGeom>
        </p:spPr>
      </p:pic>
    </p:spTree>
    <p:extLst>
      <p:ext uri="{BB962C8B-B14F-4D97-AF65-F5344CB8AC3E}">
        <p14:creationId xmlns:p14="http://schemas.microsoft.com/office/powerpoint/2010/main" val="31644680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defRPr/>
            </a:pPr>
            <a:r>
              <a:rPr lang="de-DE" dirty="0" smtClean="0"/>
              <a:t>Verantwortlichkeiten für nachhaltige </a:t>
            </a:r>
            <a:br>
              <a:rPr lang="de-DE" dirty="0" smtClean="0"/>
            </a:br>
            <a:r>
              <a:rPr lang="de-DE" dirty="0" smtClean="0"/>
              <a:t>Globalisierung</a:t>
            </a:r>
            <a:endParaRPr lang="de-DE" dirty="0"/>
          </a:p>
        </p:txBody>
      </p:sp>
      <p:pic>
        <p:nvPicPr>
          <p:cNvPr id="6" name="Grafik 5"/>
          <p:cNvPicPr>
            <a:picLocks noChangeAspect="1"/>
          </p:cNvPicPr>
          <p:nvPr/>
        </p:nvPicPr>
        <p:blipFill rotWithShape="1">
          <a:blip r:embed="rId2"/>
          <a:srcRect t="2148" b="1559"/>
          <a:stretch/>
        </p:blipFill>
        <p:spPr>
          <a:xfrm>
            <a:off x="1370185" y="2151683"/>
            <a:ext cx="6403630" cy="3869605"/>
          </a:xfrm>
          <a:prstGeom prst="rect">
            <a:avLst/>
          </a:prstGeom>
        </p:spPr>
      </p:pic>
      <p:sp>
        <p:nvSpPr>
          <p:cNvPr id="7" name="Inhaltsplatzhalter 8"/>
          <p:cNvSpPr>
            <a:spLocks noGrp="1"/>
          </p:cNvSpPr>
          <p:nvPr>
            <p:ph idx="1"/>
          </p:nvPr>
        </p:nvSpPr>
        <p:spPr>
          <a:xfrm>
            <a:off x="-36512" y="1340768"/>
            <a:ext cx="9144000" cy="949232"/>
          </a:xfrm>
        </p:spPr>
        <p:txBody>
          <a:bodyPr/>
          <a:lstStyle/>
          <a:p>
            <a:pPr algn="ctr">
              <a:buNone/>
            </a:pPr>
            <a:r>
              <a:rPr lang="de-DE" altLang="de-DE" sz="2400" dirty="0" smtClean="0">
                <a:latin typeface="Arial" charset="0"/>
              </a:rPr>
              <a:t>Zahl der akkreditierten </a:t>
            </a:r>
            <a:r>
              <a:rPr lang="de-DE" altLang="de-DE" sz="2400" dirty="0">
                <a:latin typeface="Arial" charset="0"/>
              </a:rPr>
              <a:t>Nichtregierungsorganisationen </a:t>
            </a:r>
          </a:p>
          <a:p>
            <a:pPr algn="ctr">
              <a:buFontTx/>
              <a:buNone/>
            </a:pPr>
            <a:r>
              <a:rPr lang="de-DE" altLang="de-DE" sz="2400" dirty="0" smtClean="0">
                <a:latin typeface="Arial" charset="0"/>
              </a:rPr>
              <a:t> bei den Vereinten Nationen</a:t>
            </a:r>
            <a:endParaRPr lang="de-DE" altLang="de-DE" dirty="0" smtClean="0">
              <a:latin typeface="Arial" charset="0"/>
            </a:endParaRPr>
          </a:p>
        </p:txBody>
      </p:sp>
      <p:sp>
        <p:nvSpPr>
          <p:cNvPr id="10" name="Textfeld 9"/>
          <p:cNvSpPr txBox="1"/>
          <p:nvPr/>
        </p:nvSpPr>
        <p:spPr>
          <a:xfrm>
            <a:off x="1498092" y="6032603"/>
            <a:ext cx="7250372" cy="369332"/>
          </a:xfrm>
          <a:prstGeom prst="rect">
            <a:avLst/>
          </a:prstGeom>
          <a:noFill/>
        </p:spPr>
        <p:txBody>
          <a:bodyPr wrap="square" rtlCol="0">
            <a:spAutoFit/>
          </a:bodyPr>
          <a:lstStyle/>
          <a:p>
            <a:pPr>
              <a:defRPr/>
            </a:pPr>
            <a:r>
              <a:rPr lang="en-US" sz="900" b="0" dirty="0">
                <a:solidFill>
                  <a:schemeClr val="tx1"/>
                </a:solidFill>
                <a:ea typeface="Calibri" pitchFamily="34" charset="0"/>
                <a:cs typeface="Arial" pitchFamily="34" charset="0"/>
              </a:rPr>
              <a:t>Union of International Associations (UIA), Yearbook of International Organizations:</a:t>
            </a:r>
            <a:r>
              <a:rPr lang="de-DE" sz="900" b="0" dirty="0" err="1">
                <a:solidFill>
                  <a:schemeClr val="tx1"/>
                </a:solidFill>
                <a:ea typeface="Calibri" pitchFamily="34" charset="0"/>
                <a:cs typeface="Arial" pitchFamily="34" charset="0"/>
              </a:rPr>
              <a:t>Statistics</a:t>
            </a:r>
            <a:r>
              <a:rPr lang="de-DE" sz="900" b="0" dirty="0">
                <a:solidFill>
                  <a:schemeClr val="tx1"/>
                </a:solidFill>
                <a:ea typeface="Calibri" pitchFamily="34" charset="0"/>
                <a:cs typeface="Arial" pitchFamily="34" charset="0"/>
              </a:rPr>
              <a:t> on international </a:t>
            </a:r>
            <a:r>
              <a:rPr lang="de-DE" sz="900" b="0" dirty="0" err="1" smtClean="0">
                <a:solidFill>
                  <a:schemeClr val="tx1"/>
                </a:solidFill>
                <a:ea typeface="Calibri" pitchFamily="34" charset="0"/>
                <a:cs typeface="Arial" pitchFamily="34" charset="0"/>
              </a:rPr>
              <a:t>organizations</a:t>
            </a:r>
            <a:r>
              <a:rPr lang="de-DE" sz="900" b="0" dirty="0" smtClean="0">
                <a:solidFill>
                  <a:schemeClr val="tx1"/>
                </a:solidFill>
                <a:ea typeface="Calibri" pitchFamily="34" charset="0"/>
                <a:cs typeface="Arial" pitchFamily="34" charset="0"/>
              </a:rPr>
              <a:t>,</a:t>
            </a:r>
          </a:p>
          <a:p>
            <a:pPr>
              <a:defRPr/>
            </a:pPr>
            <a:r>
              <a:rPr lang="de-DE" sz="900" b="0" dirty="0" smtClean="0">
                <a:solidFill>
                  <a:schemeClr val="tx1"/>
                </a:solidFill>
                <a:ea typeface="Calibri" pitchFamily="34" charset="0"/>
                <a:cs typeface="Arial" pitchFamily="34" charset="0"/>
              </a:rPr>
              <a:t>Bundeszentrale </a:t>
            </a:r>
            <a:r>
              <a:rPr lang="de-DE" sz="900" b="0" dirty="0">
                <a:solidFill>
                  <a:schemeClr val="tx1"/>
                </a:solidFill>
                <a:ea typeface="Calibri" pitchFamily="34" charset="0"/>
                <a:cs typeface="Arial" pitchFamily="34" charset="0"/>
              </a:rPr>
              <a:t>für politische Bildung, </a:t>
            </a:r>
            <a:r>
              <a:rPr lang="de-DE" sz="900" b="0" dirty="0" smtClean="0">
                <a:solidFill>
                  <a:schemeClr val="tx1"/>
                </a:solidFill>
                <a:ea typeface="Calibri" pitchFamily="34" charset="0"/>
                <a:cs typeface="Arial" pitchFamily="34" charset="0"/>
              </a:rPr>
              <a:t>2017.</a:t>
            </a:r>
            <a:endParaRPr lang="de-DE" sz="900" b="0" dirty="0">
              <a:solidFill>
                <a:schemeClr val="tx1"/>
              </a:solidFill>
              <a:ea typeface="Calibri"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defRPr/>
            </a:pPr>
            <a:r>
              <a:rPr lang="de-DE" sz="2800" dirty="0" smtClean="0"/>
              <a:t>Verantwortlichkeiten für nachhaltige </a:t>
            </a:r>
            <a:br>
              <a:rPr lang="de-DE" sz="2800" dirty="0" smtClean="0"/>
            </a:br>
            <a:r>
              <a:rPr lang="de-DE" sz="2800" dirty="0" smtClean="0"/>
              <a:t>Globalisierung</a:t>
            </a:r>
            <a:endParaRPr lang="de-DE" sz="2800" dirty="0"/>
          </a:p>
        </p:txBody>
      </p:sp>
      <p:pic>
        <p:nvPicPr>
          <p:cNvPr id="4" name="Picture 2"/>
          <p:cNvPicPr>
            <a:picLocks noChangeAspect="1" noChangeArrowheads="1"/>
          </p:cNvPicPr>
          <p:nvPr/>
        </p:nvPicPr>
        <p:blipFill>
          <a:blip r:embed="rId2" cstate="print"/>
          <a:srcRect/>
          <a:stretch>
            <a:fillRect/>
          </a:stretch>
        </p:blipFill>
        <p:spPr bwMode="auto">
          <a:xfrm>
            <a:off x="611560" y="1556792"/>
            <a:ext cx="7567613" cy="4540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6"/>
          <p:cNvSpPr>
            <a:spLocks noGrp="1"/>
          </p:cNvSpPr>
          <p:nvPr>
            <p:ph type="title"/>
          </p:nvPr>
        </p:nvSpPr>
        <p:spPr>
          <a:xfrm>
            <a:off x="86816" y="116632"/>
            <a:ext cx="8229600" cy="914400"/>
          </a:xfrm>
        </p:spPr>
        <p:txBody>
          <a:bodyPr/>
          <a:lstStyle/>
          <a:p>
            <a:r>
              <a:rPr lang="de-DE" altLang="de-DE" sz="2500" dirty="0" smtClean="0"/>
              <a:t>Unternehmensverantwortung für </a:t>
            </a:r>
            <a:br>
              <a:rPr lang="de-DE" altLang="de-DE" sz="2500" dirty="0" smtClean="0"/>
            </a:br>
            <a:r>
              <a:rPr lang="de-DE" altLang="de-DE" sz="2500" dirty="0" smtClean="0"/>
              <a:t>Nachhaltige Entwicklung?</a:t>
            </a:r>
          </a:p>
        </p:txBody>
      </p:sp>
      <p:sp>
        <p:nvSpPr>
          <p:cNvPr id="3" name="Foliennummernplatzhalter 2"/>
          <p:cNvSpPr>
            <a:spLocks noGrp="1"/>
          </p:cNvSpPr>
          <p:nvPr>
            <p:ph type="sldNum" sz="quarter" idx="12"/>
          </p:nvPr>
        </p:nvSpPr>
        <p:spPr/>
        <p:txBody>
          <a:bodyPr/>
          <a:lstStyle/>
          <a:p>
            <a:pPr>
              <a:defRPr/>
            </a:pPr>
            <a:fld id="{B53596C0-2239-40DA-A914-2FCCBF213597}" type="slidenum">
              <a:rPr lang="de-DE" smtClean="0"/>
              <a:pPr>
                <a:defRPr/>
              </a:pPr>
              <a:t>27</a:t>
            </a:fld>
            <a:endParaRPr lang="de-DE"/>
          </a:p>
        </p:txBody>
      </p:sp>
      <p:pic>
        <p:nvPicPr>
          <p:cNvPr id="119" name="Grafik 118" descr="Bild2.png"/>
          <p:cNvPicPr>
            <a:picLocks noChangeAspect="1"/>
          </p:cNvPicPr>
          <p:nvPr/>
        </p:nvPicPr>
        <p:blipFill>
          <a:blip r:embed="rId2" cstate="print"/>
          <a:srcRect t="18586"/>
          <a:stretch>
            <a:fillRect/>
          </a:stretch>
        </p:blipFill>
        <p:spPr>
          <a:xfrm>
            <a:off x="149717" y="1314535"/>
            <a:ext cx="8844565" cy="5066793"/>
          </a:xfrm>
          <a:prstGeom prst="rect">
            <a:avLst/>
          </a:prstGeom>
        </p:spPr>
      </p:pic>
    </p:spTree>
    <p:extLst>
      <p:ext uri="{BB962C8B-B14F-4D97-AF65-F5344CB8AC3E}">
        <p14:creationId xmlns:p14="http://schemas.microsoft.com/office/powerpoint/2010/main" val="775305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2"/>
          <p:cNvSpPr>
            <a:spLocks noGrp="1"/>
          </p:cNvSpPr>
          <p:nvPr>
            <p:ph type="sldNum" sz="quarter" idx="12"/>
          </p:nvPr>
        </p:nvSpPr>
        <p:spPr>
          <a:xfrm>
            <a:off x="323528" y="6237312"/>
            <a:ext cx="7272808" cy="365125"/>
          </a:xfrm>
        </p:spPr>
        <p:txBody>
          <a:bodyPr/>
          <a:lstStyle/>
          <a:p>
            <a:pPr algn="ctr">
              <a:defRPr/>
            </a:pPr>
            <a:r>
              <a:rPr lang="de-DE" sz="800" b="0" dirty="0" smtClean="0">
                <a:solidFill>
                  <a:schemeClr val="tx1"/>
                </a:solidFill>
                <a:latin typeface="+mj-lt"/>
              </a:rPr>
              <a:t>KPMG (2009) : Business Codes </a:t>
            </a:r>
            <a:r>
              <a:rPr lang="de-DE" sz="800" b="0" dirty="0" err="1" smtClean="0">
                <a:solidFill>
                  <a:schemeClr val="tx1"/>
                </a:solidFill>
                <a:latin typeface="+mj-lt"/>
              </a:rPr>
              <a:t>of</a:t>
            </a:r>
            <a:r>
              <a:rPr lang="de-DE" sz="800" b="0" dirty="0" smtClean="0">
                <a:solidFill>
                  <a:schemeClr val="tx1"/>
                </a:solidFill>
                <a:latin typeface="+mj-lt"/>
              </a:rPr>
              <a:t> </a:t>
            </a:r>
            <a:r>
              <a:rPr lang="de-DE" sz="800" b="0" dirty="0" err="1" smtClean="0">
                <a:solidFill>
                  <a:schemeClr val="tx1"/>
                </a:solidFill>
                <a:latin typeface="+mj-lt"/>
              </a:rPr>
              <a:t>the</a:t>
            </a:r>
            <a:r>
              <a:rPr lang="de-DE" sz="800" b="0" dirty="0" smtClean="0">
                <a:solidFill>
                  <a:schemeClr val="tx1"/>
                </a:solidFill>
                <a:latin typeface="+mj-lt"/>
              </a:rPr>
              <a:t> Global 200,: </a:t>
            </a:r>
            <a:r>
              <a:rPr lang="de-DE" sz="800" b="0" dirty="0" err="1" smtClean="0">
                <a:solidFill>
                  <a:schemeClr val="tx1"/>
                </a:solidFill>
                <a:latin typeface="+mj-lt"/>
              </a:rPr>
              <a:t>Their</a:t>
            </a:r>
            <a:r>
              <a:rPr lang="de-DE" sz="800" b="0" dirty="0" smtClean="0">
                <a:solidFill>
                  <a:schemeClr val="tx1"/>
                </a:solidFill>
                <a:latin typeface="+mj-lt"/>
              </a:rPr>
              <a:t> </a:t>
            </a:r>
            <a:r>
              <a:rPr lang="de-DE" sz="800" b="0" dirty="0" err="1" smtClean="0">
                <a:solidFill>
                  <a:schemeClr val="tx1"/>
                </a:solidFill>
                <a:latin typeface="+mj-lt"/>
              </a:rPr>
              <a:t>prevalence</a:t>
            </a:r>
            <a:r>
              <a:rPr lang="de-DE" sz="800" b="0" dirty="0" smtClean="0">
                <a:solidFill>
                  <a:schemeClr val="tx1"/>
                </a:solidFill>
                <a:latin typeface="+mj-lt"/>
              </a:rPr>
              <a:t> </a:t>
            </a:r>
            <a:r>
              <a:rPr lang="de-DE" sz="800" b="0" dirty="0" err="1" smtClean="0">
                <a:solidFill>
                  <a:schemeClr val="tx1"/>
                </a:solidFill>
                <a:latin typeface="+mj-lt"/>
              </a:rPr>
              <a:t>content</a:t>
            </a:r>
            <a:r>
              <a:rPr lang="de-DE" sz="800" b="0" dirty="0" smtClean="0">
                <a:solidFill>
                  <a:schemeClr val="tx1"/>
                </a:solidFill>
                <a:latin typeface="+mj-lt"/>
              </a:rPr>
              <a:t> </a:t>
            </a:r>
            <a:r>
              <a:rPr lang="de-DE" sz="800" b="0" dirty="0" err="1" smtClean="0">
                <a:solidFill>
                  <a:schemeClr val="tx1"/>
                </a:solidFill>
                <a:latin typeface="+mj-lt"/>
              </a:rPr>
              <a:t>and</a:t>
            </a:r>
            <a:r>
              <a:rPr lang="de-DE" sz="800" b="0" dirty="0" smtClean="0">
                <a:solidFill>
                  <a:schemeClr val="tx1"/>
                </a:solidFill>
                <a:latin typeface="+mj-lt"/>
              </a:rPr>
              <a:t> </a:t>
            </a:r>
            <a:r>
              <a:rPr lang="de-DE" sz="800" b="0" dirty="0" err="1" smtClean="0">
                <a:solidFill>
                  <a:schemeClr val="tx1"/>
                </a:solidFill>
                <a:latin typeface="+mj-lt"/>
              </a:rPr>
              <a:t>embedding</a:t>
            </a:r>
            <a:r>
              <a:rPr lang="de-DE" sz="800" b="0" dirty="0" smtClean="0">
                <a:solidFill>
                  <a:schemeClr val="tx1"/>
                </a:solidFill>
                <a:latin typeface="+mj-lt"/>
              </a:rPr>
              <a:t>, 2009.</a:t>
            </a:r>
            <a:endParaRPr lang="de-DE" sz="800" b="0" dirty="0">
              <a:solidFill>
                <a:schemeClr val="tx1"/>
              </a:solidFill>
              <a:latin typeface="+mj-lt"/>
            </a:endParaRPr>
          </a:p>
        </p:txBody>
      </p:sp>
      <p:sp>
        <p:nvSpPr>
          <p:cNvPr id="65" name="Inhaltsplatzhalter 64"/>
          <p:cNvSpPr>
            <a:spLocks noGrp="1"/>
          </p:cNvSpPr>
          <p:nvPr>
            <p:ph sz="quarter" idx="1"/>
          </p:nvPr>
        </p:nvSpPr>
        <p:spPr/>
        <p:txBody>
          <a:bodyPr/>
          <a:lstStyle/>
          <a:p>
            <a:pPr>
              <a:buNone/>
            </a:pPr>
            <a:r>
              <a:rPr lang="de-DE" sz="2100" dirty="0" smtClean="0">
                <a:latin typeface="+mj-lt"/>
              </a:rPr>
              <a:t>Entwicklung der Zahl von Unternehmens- und Ethikkodizes 1970-2007</a:t>
            </a:r>
          </a:p>
          <a:p>
            <a:pPr>
              <a:buNone/>
            </a:pPr>
            <a:endParaRPr lang="de-DE" sz="1800" dirty="0" smtClean="0">
              <a:latin typeface="+mj-lt"/>
            </a:endParaRPr>
          </a:p>
          <a:p>
            <a:endParaRPr lang="de-DE" dirty="0"/>
          </a:p>
        </p:txBody>
      </p:sp>
      <p:sp>
        <p:nvSpPr>
          <p:cNvPr id="2" name="Titel 1"/>
          <p:cNvSpPr>
            <a:spLocks noGrp="1"/>
          </p:cNvSpPr>
          <p:nvPr>
            <p:ph type="title"/>
          </p:nvPr>
        </p:nvSpPr>
        <p:spPr/>
        <p:txBody>
          <a:bodyPr>
            <a:normAutofit/>
          </a:bodyPr>
          <a:lstStyle/>
          <a:p>
            <a:pPr>
              <a:defRPr/>
            </a:pPr>
            <a:r>
              <a:rPr lang="de-DE" sz="2800" dirty="0" smtClean="0"/>
              <a:t>Verantwortlichkeiten für nachhaltige </a:t>
            </a:r>
            <a:br>
              <a:rPr lang="de-DE" sz="2800" dirty="0" smtClean="0"/>
            </a:br>
            <a:r>
              <a:rPr lang="de-DE" sz="2800" dirty="0" smtClean="0"/>
              <a:t>Globalisierung</a:t>
            </a:r>
            <a:endParaRPr lang="de-DE" sz="2800" dirty="0"/>
          </a:p>
        </p:txBody>
      </p:sp>
      <p:pic>
        <p:nvPicPr>
          <p:cNvPr id="4" name="Picture 9"/>
          <p:cNvPicPr>
            <a:picLocks noChangeAspect="1" noChangeArrowheads="1"/>
          </p:cNvPicPr>
          <p:nvPr/>
        </p:nvPicPr>
        <p:blipFill>
          <a:blip r:embed="rId2" cstate="print"/>
          <a:srcRect/>
          <a:stretch>
            <a:fillRect/>
          </a:stretch>
        </p:blipFill>
        <p:spPr bwMode="auto">
          <a:xfrm>
            <a:off x="467544" y="1702271"/>
            <a:ext cx="7200900" cy="4391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Inhaltsplatzhalter 64"/>
          <p:cNvSpPr>
            <a:spLocks noGrp="1"/>
          </p:cNvSpPr>
          <p:nvPr>
            <p:ph sz="quarter" idx="1"/>
          </p:nvPr>
        </p:nvSpPr>
        <p:spPr/>
        <p:txBody>
          <a:bodyPr/>
          <a:lstStyle/>
          <a:p>
            <a:pPr>
              <a:buNone/>
            </a:pPr>
            <a:r>
              <a:rPr lang="de-DE" sz="2100" dirty="0" smtClean="0">
                <a:latin typeface="+mj-lt"/>
              </a:rPr>
              <a:t>Entwicklung des Anteils von Unternehmens- und Ethikkodizes 2008-2014</a:t>
            </a:r>
          </a:p>
          <a:p>
            <a:pPr>
              <a:buNone/>
            </a:pPr>
            <a:endParaRPr lang="de-DE" sz="1800" dirty="0" smtClean="0">
              <a:latin typeface="+mj-lt"/>
            </a:endParaRPr>
          </a:p>
          <a:p>
            <a:pPr marL="0" indent="0">
              <a:buNone/>
            </a:pPr>
            <a:endParaRPr lang="de-DE" dirty="0"/>
          </a:p>
        </p:txBody>
      </p:sp>
      <p:sp>
        <p:nvSpPr>
          <p:cNvPr id="2" name="Titel 1"/>
          <p:cNvSpPr>
            <a:spLocks noGrp="1"/>
          </p:cNvSpPr>
          <p:nvPr>
            <p:ph type="title"/>
          </p:nvPr>
        </p:nvSpPr>
        <p:spPr/>
        <p:txBody>
          <a:bodyPr>
            <a:normAutofit/>
          </a:bodyPr>
          <a:lstStyle/>
          <a:p>
            <a:pPr>
              <a:defRPr/>
            </a:pPr>
            <a:r>
              <a:rPr lang="de-DE" sz="2800" dirty="0" smtClean="0"/>
              <a:t>Verantwortlichkeiten für nachhaltige </a:t>
            </a:r>
            <a:br>
              <a:rPr lang="de-DE" sz="2800" dirty="0" smtClean="0"/>
            </a:br>
            <a:r>
              <a:rPr lang="de-DE" sz="2800" dirty="0" smtClean="0"/>
              <a:t>Globalisierung</a:t>
            </a:r>
            <a:endParaRPr lang="de-DE" sz="28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831" y="1965820"/>
            <a:ext cx="7545135" cy="3047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251520" y="2573229"/>
            <a:ext cx="1807415" cy="1477328"/>
          </a:xfrm>
          <a:prstGeom prst="rect">
            <a:avLst/>
          </a:prstGeom>
          <a:noFill/>
        </p:spPr>
        <p:txBody>
          <a:bodyPr wrap="square" rtlCol="0">
            <a:spAutoFit/>
          </a:bodyPr>
          <a:lstStyle/>
          <a:p>
            <a:r>
              <a:rPr lang="de-DE" sz="1500" dirty="0" smtClean="0"/>
              <a:t>Anteil der Ethikkodizes unter den Global 200- Unternehmen:</a:t>
            </a:r>
          </a:p>
          <a:p>
            <a:r>
              <a:rPr lang="de-DE" sz="1500" dirty="0" smtClean="0"/>
              <a:t>2008: 86 %</a:t>
            </a:r>
          </a:p>
          <a:p>
            <a:r>
              <a:rPr lang="de-DE" sz="1500" dirty="0" smtClean="0"/>
              <a:t>2014: 76 %</a:t>
            </a:r>
          </a:p>
        </p:txBody>
      </p:sp>
      <p:sp>
        <p:nvSpPr>
          <p:cNvPr id="8" name="Textfeld 7"/>
          <p:cNvSpPr txBox="1"/>
          <p:nvPr/>
        </p:nvSpPr>
        <p:spPr>
          <a:xfrm>
            <a:off x="2532986" y="5013176"/>
            <a:ext cx="508473" cy="276999"/>
          </a:xfrm>
          <a:prstGeom prst="rect">
            <a:avLst/>
          </a:prstGeom>
          <a:noFill/>
        </p:spPr>
        <p:txBody>
          <a:bodyPr wrap="none" rtlCol="0">
            <a:spAutoFit/>
          </a:bodyPr>
          <a:lstStyle/>
          <a:p>
            <a:r>
              <a:rPr lang="de-DE" sz="1200" b="1" dirty="0" smtClean="0"/>
              <a:t>USA</a:t>
            </a:r>
            <a:endParaRPr lang="de-DE" sz="1200" b="1" dirty="0"/>
          </a:p>
        </p:txBody>
      </p:sp>
      <p:sp>
        <p:nvSpPr>
          <p:cNvPr id="9" name="Textfeld 8"/>
          <p:cNvSpPr txBox="1"/>
          <p:nvPr/>
        </p:nvSpPr>
        <p:spPr>
          <a:xfrm>
            <a:off x="4720836" y="5013818"/>
            <a:ext cx="638060" cy="276999"/>
          </a:xfrm>
          <a:prstGeom prst="rect">
            <a:avLst/>
          </a:prstGeom>
          <a:noFill/>
        </p:spPr>
        <p:txBody>
          <a:bodyPr wrap="none" rtlCol="0">
            <a:spAutoFit/>
          </a:bodyPr>
          <a:lstStyle/>
          <a:p>
            <a:r>
              <a:rPr lang="de-DE" sz="1200" b="1" dirty="0" smtClean="0"/>
              <a:t>Europa</a:t>
            </a:r>
            <a:endParaRPr lang="de-DE" sz="1200" b="1" dirty="0"/>
          </a:p>
        </p:txBody>
      </p:sp>
      <p:sp>
        <p:nvSpPr>
          <p:cNvPr id="10" name="Textfeld 9"/>
          <p:cNvSpPr txBox="1"/>
          <p:nvPr/>
        </p:nvSpPr>
        <p:spPr>
          <a:xfrm>
            <a:off x="6871839" y="5013179"/>
            <a:ext cx="537327" cy="276999"/>
          </a:xfrm>
          <a:prstGeom prst="rect">
            <a:avLst/>
          </a:prstGeom>
          <a:noFill/>
        </p:spPr>
        <p:txBody>
          <a:bodyPr wrap="none" rtlCol="0">
            <a:spAutoFit/>
          </a:bodyPr>
          <a:lstStyle/>
          <a:p>
            <a:r>
              <a:rPr lang="de-DE" sz="1200" b="1" dirty="0" smtClean="0"/>
              <a:t>Asien</a:t>
            </a:r>
            <a:endParaRPr lang="de-DE" sz="1200" b="1" dirty="0"/>
          </a:p>
        </p:txBody>
      </p:sp>
      <p:sp>
        <p:nvSpPr>
          <p:cNvPr id="11" name="Rechteck 10"/>
          <p:cNvSpPr/>
          <p:nvPr/>
        </p:nvSpPr>
        <p:spPr>
          <a:xfrm>
            <a:off x="2058935" y="5628467"/>
            <a:ext cx="4572000" cy="276999"/>
          </a:xfrm>
          <a:prstGeom prst="rect">
            <a:avLst/>
          </a:prstGeom>
        </p:spPr>
        <p:txBody>
          <a:bodyPr>
            <a:spAutoFit/>
          </a:bodyPr>
          <a:lstStyle/>
          <a:p>
            <a:pPr algn="r">
              <a:defRPr/>
            </a:pPr>
            <a:r>
              <a:rPr lang="de-DE" altLang="de-DE" sz="1200" dirty="0">
                <a:latin typeface="Arial" charset="0"/>
                <a:cs typeface="Arial" charset="0"/>
              </a:rPr>
              <a:t>KPMG (2014) : Business Codes </a:t>
            </a:r>
            <a:r>
              <a:rPr lang="de-DE" altLang="de-DE" sz="1200" dirty="0" err="1">
                <a:latin typeface="Arial" charset="0"/>
                <a:cs typeface="Arial" charset="0"/>
              </a:rPr>
              <a:t>of</a:t>
            </a:r>
            <a:r>
              <a:rPr lang="de-DE" altLang="de-DE" sz="1200" dirty="0">
                <a:latin typeface="Arial" charset="0"/>
                <a:cs typeface="Arial" charset="0"/>
              </a:rPr>
              <a:t> </a:t>
            </a:r>
            <a:r>
              <a:rPr lang="de-DE" altLang="de-DE" sz="1200" dirty="0" err="1">
                <a:latin typeface="Arial" charset="0"/>
                <a:cs typeface="Arial" charset="0"/>
              </a:rPr>
              <a:t>the</a:t>
            </a:r>
            <a:r>
              <a:rPr lang="de-DE" altLang="de-DE" sz="1200" dirty="0">
                <a:latin typeface="Arial" charset="0"/>
                <a:cs typeface="Arial" charset="0"/>
              </a:rPr>
              <a:t> Global 200.</a:t>
            </a:r>
          </a:p>
        </p:txBody>
      </p:sp>
    </p:spTree>
    <p:extLst>
      <p:ext uri="{BB962C8B-B14F-4D97-AF65-F5344CB8AC3E}">
        <p14:creationId xmlns:p14="http://schemas.microsoft.com/office/powerpoint/2010/main" val="20894546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
          </p:nvPr>
        </p:nvSpPr>
        <p:spPr/>
        <p:txBody>
          <a:bodyPr>
            <a:normAutofit lnSpcReduction="10000"/>
          </a:bodyPr>
          <a:lstStyle/>
          <a:p>
            <a:pPr>
              <a:spcBef>
                <a:spcPts val="600"/>
              </a:spcBef>
              <a:spcAft>
                <a:spcPts val="600"/>
              </a:spcAft>
            </a:pPr>
            <a:r>
              <a:rPr lang="de-DE" sz="2100" dirty="0" smtClean="0"/>
              <a:t>Abstimmung geeigneter </a:t>
            </a:r>
            <a:r>
              <a:rPr lang="de-DE" sz="2100" dirty="0"/>
              <a:t>Fächer </a:t>
            </a:r>
            <a:r>
              <a:rPr lang="de-DE" sz="2100" dirty="0" smtClean="0"/>
              <a:t>per E-Mail mit Prof. Dr. Jürgen Volkert: </a:t>
            </a:r>
            <a:r>
              <a:rPr lang="de-DE" sz="2100" dirty="0" smtClean="0">
                <a:hlinkClick r:id="rId2"/>
              </a:rPr>
              <a:t>juergen.volkert@hs-pforzheim.de</a:t>
            </a:r>
            <a:endParaRPr lang="de-DE" sz="2100" dirty="0" smtClean="0"/>
          </a:p>
          <a:p>
            <a:pPr>
              <a:spcBef>
                <a:spcPts val="600"/>
              </a:spcBef>
              <a:spcAft>
                <a:spcPts val="600"/>
              </a:spcAft>
            </a:pPr>
            <a:r>
              <a:rPr lang="de-DE" sz="2100" dirty="0" smtClean="0"/>
              <a:t>Sofern ein vereinbartes PROMOS-Fach im Nachhinein an der Partnerhochschule nicht angeboten werden, melden Sie sich umgehend bei Jürgen Volkert (</a:t>
            </a:r>
            <a:r>
              <a:rPr lang="de-DE" sz="2100" dirty="0" smtClean="0">
                <a:hlinkClick r:id="rId2"/>
              </a:rPr>
              <a:t>juergen.volkert@hs-pforzheim.de</a:t>
            </a:r>
            <a:r>
              <a:rPr lang="de-DE" sz="2100" dirty="0" smtClean="0"/>
              <a:t>). Es ist dann möglich, die PROMOS-Kurswahl kurzfristig über eine E-Mail-Korrespondenz abzustimmen und zu ändern.</a:t>
            </a:r>
            <a:endParaRPr lang="de-DE" sz="2100" dirty="0"/>
          </a:p>
          <a:p>
            <a:pPr>
              <a:spcBef>
                <a:spcPts val="600"/>
              </a:spcBef>
              <a:spcAft>
                <a:spcPts val="600"/>
              </a:spcAft>
            </a:pPr>
            <a:r>
              <a:rPr lang="de-DE" sz="2100" dirty="0" smtClean="0"/>
              <a:t>Pflichtveranstaltungen:</a:t>
            </a:r>
          </a:p>
          <a:p>
            <a:pPr lvl="1">
              <a:spcBef>
                <a:spcPts val="600"/>
              </a:spcBef>
              <a:spcAft>
                <a:spcPts val="600"/>
              </a:spcAft>
            </a:pPr>
            <a:r>
              <a:rPr lang="de-DE" sz="2100" dirty="0" smtClean="0"/>
              <a:t>Einführung </a:t>
            </a:r>
            <a:r>
              <a:rPr lang="de-DE" sz="2100" dirty="0"/>
              <a:t>und Grundlagen vor Abreise (1/2 Tag)</a:t>
            </a:r>
          </a:p>
          <a:p>
            <a:pPr lvl="1">
              <a:spcBef>
                <a:spcPts val="600"/>
              </a:spcBef>
              <a:spcAft>
                <a:spcPts val="600"/>
              </a:spcAft>
            </a:pPr>
            <a:r>
              <a:rPr lang="de-DE" sz="2100" dirty="0"/>
              <a:t>Nach Rückkehr: PROMOS-</a:t>
            </a:r>
            <a:r>
              <a:rPr lang="de-DE" sz="2100" dirty="0" err="1"/>
              <a:t>Capstone</a:t>
            </a:r>
            <a:r>
              <a:rPr lang="de-DE" sz="2100" dirty="0"/>
              <a:t>-Seminar </a:t>
            </a:r>
            <a:r>
              <a:rPr lang="de-DE" sz="2100" dirty="0" smtClean="0"/>
              <a:t>(ca. 2 </a:t>
            </a:r>
            <a:r>
              <a:rPr lang="de-DE" sz="2100" dirty="0"/>
              <a:t>Tage): Austausch von Erfahrungen und Lernergebnissen zum Themenkreis Unternehmensverantwortung und Nachhaltige </a:t>
            </a:r>
            <a:r>
              <a:rPr lang="de-DE" sz="2100" dirty="0" smtClean="0"/>
              <a:t>Globalisierung, </a:t>
            </a:r>
            <a:r>
              <a:rPr lang="de-DE" sz="2100" dirty="0"/>
              <a:t>auch mit Blick auf Unternehmensentscheidungen  </a:t>
            </a:r>
          </a:p>
          <a:p>
            <a:endParaRPr lang="de-DE" dirty="0"/>
          </a:p>
        </p:txBody>
      </p:sp>
      <p:sp>
        <p:nvSpPr>
          <p:cNvPr id="4" name="Titel 3"/>
          <p:cNvSpPr>
            <a:spLocks noGrp="1"/>
          </p:cNvSpPr>
          <p:nvPr>
            <p:ph type="title"/>
          </p:nvPr>
        </p:nvSpPr>
        <p:spPr/>
        <p:txBody>
          <a:bodyPr/>
          <a:lstStyle/>
          <a:p>
            <a:r>
              <a:rPr lang="de-DE" dirty="0" smtClean="0"/>
              <a:t>Auslandsstudium: PROMOS-Stipendien</a:t>
            </a:r>
            <a:endParaRPr lang="de-DE"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normAutofit fontScale="90000"/>
          </a:bodyPr>
          <a:lstStyle/>
          <a:p>
            <a:r>
              <a:rPr lang="de-DE" dirty="0"/>
              <a:t>Verantwortlichkeiten für nachhaltige </a:t>
            </a:r>
            <a:br>
              <a:rPr lang="de-DE" dirty="0"/>
            </a:br>
            <a:r>
              <a:rPr lang="de-DE" dirty="0"/>
              <a:t>Globalisierung</a:t>
            </a:r>
          </a:p>
        </p:txBody>
      </p:sp>
      <p:sp>
        <p:nvSpPr>
          <p:cNvPr id="10" name="Textfeld 7"/>
          <p:cNvSpPr txBox="1">
            <a:spLocks noChangeArrowheads="1"/>
          </p:cNvSpPr>
          <p:nvPr>
            <p:custDataLst>
              <p:tags r:id="rId1"/>
            </p:custDataLst>
          </p:nvPr>
        </p:nvSpPr>
        <p:spPr bwMode="auto">
          <a:xfrm>
            <a:off x="397896" y="1412776"/>
            <a:ext cx="7558480" cy="369332"/>
          </a:xfrm>
          <a:prstGeom prst="rect">
            <a:avLst/>
          </a:prstGeom>
          <a:noFill/>
          <a:ln w="9525">
            <a:noFill/>
            <a:miter lim="800000"/>
            <a:headEnd/>
            <a:tailEnd/>
          </a:ln>
        </p:spPr>
        <p:txBody>
          <a:bodyPr wrap="none">
            <a:spAutoFit/>
          </a:bodyPr>
          <a:lstStyle/>
          <a:p>
            <a:pPr algn="ctr" fontAlgn="base">
              <a:spcBef>
                <a:spcPct val="0"/>
              </a:spcBef>
              <a:spcAft>
                <a:spcPct val="0"/>
              </a:spcAft>
            </a:pPr>
            <a:r>
              <a:rPr lang="de-DE" b="1" dirty="0" smtClean="0">
                <a:latin typeface="B Frutiger Bold" charset="0"/>
              </a:rPr>
              <a:t>Zunahme der von Unternehmen weltweit  publizierten CSR-Berichte</a:t>
            </a:r>
            <a:endParaRPr lang="de-DE" b="1" dirty="0">
              <a:latin typeface="B Frutiger Bold"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88840"/>
            <a:ext cx="4457009"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7703" y="3284984"/>
            <a:ext cx="35654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feld 12"/>
          <p:cNvSpPr txBox="1"/>
          <p:nvPr/>
        </p:nvSpPr>
        <p:spPr>
          <a:xfrm>
            <a:off x="5387703" y="2420888"/>
            <a:ext cx="3565400" cy="707886"/>
          </a:xfrm>
          <a:prstGeom prst="rect">
            <a:avLst/>
          </a:prstGeom>
          <a:noFill/>
        </p:spPr>
        <p:txBody>
          <a:bodyPr wrap="none" rtlCol="0">
            <a:spAutoFit/>
          </a:bodyPr>
          <a:lstStyle/>
          <a:p>
            <a:r>
              <a:rPr lang="de-DE" sz="1000" dirty="0" smtClean="0"/>
              <a:t>N100 =  </a:t>
            </a:r>
            <a:r>
              <a:rPr lang="de-DE" sz="1000" dirty="0" err="1" smtClean="0"/>
              <a:t>Sustainability</a:t>
            </a:r>
            <a:r>
              <a:rPr lang="de-DE" sz="1000" dirty="0" smtClean="0"/>
              <a:t>/CR Reporting </a:t>
            </a:r>
            <a:r>
              <a:rPr lang="de-DE" sz="1000" dirty="0" err="1" smtClean="0"/>
              <a:t>among</a:t>
            </a:r>
            <a:r>
              <a:rPr lang="de-DE" sz="1000" dirty="0" smtClean="0"/>
              <a:t> </a:t>
            </a:r>
            <a:r>
              <a:rPr lang="de-DE" sz="1000" dirty="0" err="1" smtClean="0"/>
              <a:t>the</a:t>
            </a:r>
            <a:r>
              <a:rPr lang="de-DE" sz="1000" dirty="0" smtClean="0"/>
              <a:t> 100 </a:t>
            </a:r>
            <a:r>
              <a:rPr lang="de-DE" sz="1000" dirty="0" err="1" smtClean="0"/>
              <a:t>largest</a:t>
            </a:r>
            <a:endParaRPr lang="de-DE" sz="1000" dirty="0" smtClean="0"/>
          </a:p>
          <a:p>
            <a:r>
              <a:rPr lang="de-DE" sz="1000" dirty="0" smtClean="0"/>
              <a:t>Companies in 41 countries: 4,100 </a:t>
            </a:r>
            <a:r>
              <a:rPr lang="de-DE" sz="1000" dirty="0" err="1" smtClean="0"/>
              <a:t>corporations</a:t>
            </a:r>
            <a:r>
              <a:rPr lang="de-DE" sz="1000" dirty="0" smtClean="0"/>
              <a:t> in total.</a:t>
            </a:r>
          </a:p>
          <a:p>
            <a:r>
              <a:rPr lang="de-DE" sz="1000" dirty="0" smtClean="0"/>
              <a:t>G250 = Top 250 </a:t>
            </a:r>
            <a:r>
              <a:rPr lang="de-DE" sz="1000" dirty="0" err="1" smtClean="0"/>
              <a:t>companies</a:t>
            </a:r>
            <a:r>
              <a:rPr lang="de-DE" sz="1000" dirty="0" smtClean="0"/>
              <a:t> </a:t>
            </a:r>
            <a:r>
              <a:rPr lang="de-DE" sz="1000" dirty="0" err="1" smtClean="0"/>
              <a:t>listed</a:t>
            </a:r>
            <a:r>
              <a:rPr lang="de-DE" sz="1000" dirty="0" smtClean="0"/>
              <a:t> in </a:t>
            </a:r>
            <a:r>
              <a:rPr lang="de-DE" sz="1000" dirty="0" err="1" smtClean="0"/>
              <a:t>the</a:t>
            </a:r>
            <a:r>
              <a:rPr lang="de-DE" sz="1000" dirty="0" smtClean="0"/>
              <a:t> Fortune Global 500</a:t>
            </a:r>
          </a:p>
          <a:p>
            <a:r>
              <a:rPr lang="de-DE" sz="1000" dirty="0" err="1" smtClean="0"/>
              <a:t>ranking</a:t>
            </a:r>
            <a:r>
              <a:rPr lang="de-DE" sz="1000" dirty="0" smtClean="0"/>
              <a:t> </a:t>
            </a:r>
            <a:r>
              <a:rPr lang="de-DE" sz="1000" dirty="0" err="1" smtClean="0"/>
              <a:t>for</a:t>
            </a:r>
            <a:r>
              <a:rPr lang="de-DE" sz="1000" dirty="0" smtClean="0"/>
              <a:t> 2012.</a:t>
            </a:r>
            <a:endParaRPr lang="de-DE" sz="1000" dirty="0"/>
          </a:p>
        </p:txBody>
      </p:sp>
      <p:sp>
        <p:nvSpPr>
          <p:cNvPr id="14" name="Textfeld 13"/>
          <p:cNvSpPr txBox="1"/>
          <p:nvPr/>
        </p:nvSpPr>
        <p:spPr>
          <a:xfrm>
            <a:off x="5387703" y="3933056"/>
            <a:ext cx="3565400" cy="400110"/>
          </a:xfrm>
          <a:prstGeom prst="rect">
            <a:avLst/>
          </a:prstGeom>
          <a:noFill/>
        </p:spPr>
        <p:txBody>
          <a:bodyPr wrap="square" rtlCol="0">
            <a:spAutoFit/>
          </a:bodyPr>
          <a:lstStyle/>
          <a:p>
            <a:r>
              <a:rPr lang="de-DE" sz="1000" dirty="0" smtClean="0"/>
              <a:t>KPMG International (2013): The KPMG Survey </a:t>
            </a:r>
            <a:r>
              <a:rPr lang="de-DE" sz="1000" dirty="0" err="1" smtClean="0"/>
              <a:t>of</a:t>
            </a:r>
            <a:r>
              <a:rPr lang="de-DE" sz="1000" dirty="0" smtClean="0"/>
              <a:t> Corporate </a:t>
            </a:r>
            <a:r>
              <a:rPr lang="de-DE" sz="1000" dirty="0" err="1" smtClean="0"/>
              <a:t>Responsibility</a:t>
            </a:r>
            <a:r>
              <a:rPr lang="de-DE" sz="1000" dirty="0" smtClean="0"/>
              <a:t> Reporting 2013,  kpmg.com/</a:t>
            </a:r>
            <a:r>
              <a:rPr lang="de-DE" sz="1000" dirty="0" err="1" smtClean="0"/>
              <a:t>sustainability</a:t>
            </a:r>
            <a:endParaRPr lang="de-DE" sz="1000" dirty="0"/>
          </a:p>
        </p:txBody>
      </p:sp>
    </p:spTree>
    <p:extLst>
      <p:ext uri="{BB962C8B-B14F-4D97-AF65-F5344CB8AC3E}">
        <p14:creationId xmlns:p14="http://schemas.microsoft.com/office/powerpoint/2010/main" val="28166117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64"/>
          <p:cNvSpPr txBox="1">
            <a:spLocks/>
          </p:cNvSpPr>
          <p:nvPr/>
        </p:nvSpPr>
        <p:spPr>
          <a:xfrm>
            <a:off x="395536" y="1423809"/>
            <a:ext cx="8424936" cy="347701"/>
          </a:xfrm>
          <a:prstGeom prst="rect">
            <a:avLst/>
          </a:prstGeom>
        </p:spPr>
        <p:txBody>
          <a:bodyPr/>
          <a:lst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200150" indent="-285750" algn="l" rtl="0" eaLnBrk="0" fontAlgn="base" hangingPunct="0">
              <a:spcBef>
                <a:spcPct val="20000"/>
              </a:spcBef>
              <a:spcAft>
                <a:spcPct val="0"/>
              </a:spcAft>
              <a:buChar char="•"/>
              <a:defRPr sz="1500">
                <a:solidFill>
                  <a:schemeClr val="tx1"/>
                </a:solidFill>
                <a:latin typeface="+mn-lt"/>
              </a:defRPr>
            </a:lvl3pPr>
            <a:lvl4pPr marL="1657350" indent="-285750" algn="l" rtl="0" eaLnBrk="0" fontAlgn="base" hangingPunct="0">
              <a:spcBef>
                <a:spcPct val="20000"/>
              </a:spcBef>
              <a:spcAft>
                <a:spcPct val="0"/>
              </a:spcAft>
              <a:buChar char="–"/>
              <a:defRPr sz="1500">
                <a:solidFill>
                  <a:schemeClr val="tx1"/>
                </a:solidFill>
                <a:latin typeface="+mn-lt"/>
              </a:defRPr>
            </a:lvl4pPr>
            <a:lvl5pPr marL="2114550" indent="-285750" algn="l" rtl="0" eaLnBrk="0" fontAlgn="base" hangingPunct="0">
              <a:spcBef>
                <a:spcPct val="20000"/>
              </a:spcBef>
              <a:spcAft>
                <a:spcPct val="0"/>
              </a:spcAft>
              <a:buChar char="»"/>
              <a:defRPr sz="1500">
                <a:solidFill>
                  <a:schemeClr val="tx1"/>
                </a:solidFill>
                <a:latin typeface="+mn-lt"/>
              </a:defRPr>
            </a:lvl5pPr>
            <a:lvl6pPr marL="2571750" indent="-285750" algn="l" rtl="0" fontAlgn="base">
              <a:spcBef>
                <a:spcPct val="20000"/>
              </a:spcBef>
              <a:spcAft>
                <a:spcPct val="0"/>
              </a:spcAft>
              <a:buChar char="»"/>
              <a:defRPr sz="1500">
                <a:solidFill>
                  <a:schemeClr val="tx1"/>
                </a:solidFill>
                <a:latin typeface="+mn-lt"/>
              </a:defRPr>
            </a:lvl6pPr>
            <a:lvl7pPr marL="3028950" indent="-285750" algn="l" rtl="0" fontAlgn="base">
              <a:spcBef>
                <a:spcPct val="20000"/>
              </a:spcBef>
              <a:spcAft>
                <a:spcPct val="0"/>
              </a:spcAft>
              <a:buChar char="»"/>
              <a:defRPr sz="1500">
                <a:solidFill>
                  <a:schemeClr val="tx1"/>
                </a:solidFill>
                <a:latin typeface="+mn-lt"/>
              </a:defRPr>
            </a:lvl7pPr>
            <a:lvl8pPr marL="3486150" indent="-285750" algn="l" rtl="0" fontAlgn="base">
              <a:spcBef>
                <a:spcPct val="20000"/>
              </a:spcBef>
              <a:spcAft>
                <a:spcPct val="0"/>
              </a:spcAft>
              <a:buChar char="»"/>
              <a:defRPr sz="1500">
                <a:solidFill>
                  <a:schemeClr val="tx1"/>
                </a:solidFill>
                <a:latin typeface="+mn-lt"/>
              </a:defRPr>
            </a:lvl8pPr>
            <a:lvl9pPr marL="3943350" indent="-285750" algn="l" rtl="0" fontAlgn="base">
              <a:spcBef>
                <a:spcPct val="20000"/>
              </a:spcBef>
              <a:spcAft>
                <a:spcPct val="0"/>
              </a:spcAft>
              <a:buChar char="»"/>
              <a:defRPr sz="1500">
                <a:solidFill>
                  <a:schemeClr val="tx1"/>
                </a:solidFill>
                <a:latin typeface="+mn-lt"/>
              </a:defRPr>
            </a:lvl9pPr>
          </a:lstStyle>
          <a:p>
            <a:pPr marL="0" indent="0">
              <a:spcBef>
                <a:spcPct val="0"/>
              </a:spcBef>
              <a:buNone/>
            </a:pPr>
            <a:r>
              <a:rPr lang="de-DE" sz="1600" b="1" u="sng" dirty="0" smtClean="0">
                <a:latin typeface="B Frutiger Bold" charset="0"/>
              </a:rPr>
              <a:t>Anteil von CSR-Berichten unter großen Unternehmen weltweit</a:t>
            </a:r>
            <a:endParaRPr lang="en-US" sz="1400" b="1" u="sng" kern="0" dirty="0">
              <a:latin typeface="Calibri" panose="020F0502020204030204" pitchFamily="34" charset="0"/>
            </a:endParaRPr>
          </a:p>
        </p:txBody>
      </p:sp>
      <p:grpSp>
        <p:nvGrpSpPr>
          <p:cNvPr id="4" name="Group 4"/>
          <p:cNvGrpSpPr>
            <a:grpSpLocks noChangeAspect="1"/>
          </p:cNvGrpSpPr>
          <p:nvPr/>
        </p:nvGrpSpPr>
        <p:grpSpPr bwMode="auto">
          <a:xfrm>
            <a:off x="539552" y="1840076"/>
            <a:ext cx="5384362" cy="4408270"/>
            <a:chOff x="1352" y="909"/>
            <a:chExt cx="3056" cy="2502"/>
          </a:xfrm>
        </p:grpSpPr>
        <p:sp>
          <p:nvSpPr>
            <p:cNvPr id="5" name="AutoShape 3"/>
            <p:cNvSpPr>
              <a:spLocks noChangeAspect="1" noChangeArrowheads="1" noTextEdit="1"/>
            </p:cNvSpPr>
            <p:nvPr/>
          </p:nvSpPr>
          <p:spPr bwMode="auto">
            <a:xfrm>
              <a:off x="1352" y="909"/>
              <a:ext cx="3056" cy="2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 y="909"/>
              <a:ext cx="3059" cy="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feld 6"/>
          <p:cNvSpPr txBox="1"/>
          <p:nvPr/>
        </p:nvSpPr>
        <p:spPr>
          <a:xfrm>
            <a:off x="539552" y="6392361"/>
            <a:ext cx="7501669" cy="276999"/>
          </a:xfrm>
          <a:prstGeom prst="rect">
            <a:avLst/>
          </a:prstGeom>
          <a:noFill/>
        </p:spPr>
        <p:txBody>
          <a:bodyPr wrap="none" rtlCol="0">
            <a:spAutoFit/>
          </a:bodyPr>
          <a:lstStyle/>
          <a:p>
            <a:r>
              <a:rPr lang="de-DE" sz="1200" dirty="0" smtClean="0">
                <a:latin typeface="Arial" panose="020B0604020202020204" pitchFamily="34" charset="0"/>
                <a:cs typeface="Arial" panose="020B0604020202020204" pitchFamily="34" charset="0"/>
              </a:rPr>
              <a:t>Source KPMG (2017): The </a:t>
            </a:r>
            <a:r>
              <a:rPr lang="de-DE" sz="1200" dirty="0" err="1" smtClean="0">
                <a:latin typeface="Arial" panose="020B0604020202020204" pitchFamily="34" charset="0"/>
                <a:cs typeface="Arial" panose="020B0604020202020204" pitchFamily="34" charset="0"/>
              </a:rPr>
              <a:t>road</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ahead</a:t>
            </a:r>
            <a:r>
              <a:rPr lang="de-DE" sz="1200" dirty="0" smtClean="0">
                <a:latin typeface="Arial" panose="020B0604020202020204" pitchFamily="34" charset="0"/>
                <a:cs typeface="Arial" panose="020B0604020202020204" pitchFamily="34" charset="0"/>
              </a:rPr>
              <a:t>. The KPMG Survey </a:t>
            </a:r>
            <a:r>
              <a:rPr lang="de-DE" sz="1200" dirty="0" err="1" smtClean="0">
                <a:latin typeface="Arial" panose="020B0604020202020204" pitchFamily="34" charset="0"/>
                <a:cs typeface="Arial" panose="020B0604020202020204" pitchFamily="34" charset="0"/>
              </a:rPr>
              <a:t>of</a:t>
            </a:r>
            <a:r>
              <a:rPr lang="de-DE" sz="1200" dirty="0" smtClean="0">
                <a:latin typeface="Arial" panose="020B0604020202020204" pitchFamily="34" charset="0"/>
                <a:cs typeface="Arial" panose="020B0604020202020204" pitchFamily="34" charset="0"/>
              </a:rPr>
              <a:t> Corporate </a:t>
            </a:r>
            <a:r>
              <a:rPr lang="de-DE" sz="1200" dirty="0" err="1" smtClean="0">
                <a:latin typeface="Arial" panose="020B0604020202020204" pitchFamily="34" charset="0"/>
                <a:cs typeface="Arial" panose="020B0604020202020204" pitchFamily="34" charset="0"/>
              </a:rPr>
              <a:t>Responsibility</a:t>
            </a:r>
            <a:r>
              <a:rPr lang="de-DE" sz="1200" dirty="0" smtClean="0">
                <a:latin typeface="Arial" panose="020B0604020202020204" pitchFamily="34" charset="0"/>
                <a:cs typeface="Arial" panose="020B0604020202020204" pitchFamily="34" charset="0"/>
              </a:rPr>
              <a:t> Reporting 2017, p. 9 </a:t>
            </a:r>
            <a:endParaRPr lang="de-DE" sz="1200" dirty="0">
              <a:latin typeface="Arial" panose="020B0604020202020204" pitchFamily="34" charset="0"/>
              <a:cs typeface="Arial" panose="020B0604020202020204" pitchFamily="34" charset="0"/>
            </a:endParaRPr>
          </a:p>
        </p:txBody>
      </p:sp>
      <p:sp>
        <p:nvSpPr>
          <p:cNvPr id="8" name="Rechteck 7"/>
          <p:cNvSpPr/>
          <p:nvPr/>
        </p:nvSpPr>
        <p:spPr>
          <a:xfrm>
            <a:off x="5868144" y="4584610"/>
            <a:ext cx="3024548" cy="1015663"/>
          </a:xfrm>
          <a:prstGeom prst="rect">
            <a:avLst/>
          </a:prstGeom>
        </p:spPr>
        <p:txBody>
          <a:bodyPr wrap="square">
            <a:spAutoFit/>
          </a:bodyPr>
          <a:lstStyle/>
          <a:p>
            <a:r>
              <a:rPr lang="de-DE" sz="1200" dirty="0">
                <a:latin typeface="Arial" panose="020B0604020202020204" pitchFamily="34" charset="0"/>
                <a:cs typeface="Arial" panose="020B0604020202020204" pitchFamily="34" charset="0"/>
              </a:rPr>
              <a:t>N100 =  </a:t>
            </a:r>
            <a:r>
              <a:rPr lang="de-DE" sz="1200" dirty="0" err="1">
                <a:latin typeface="Arial" panose="020B0604020202020204" pitchFamily="34" charset="0"/>
                <a:cs typeface="Arial" panose="020B0604020202020204" pitchFamily="34" charset="0"/>
              </a:rPr>
              <a:t>Sustainability</a:t>
            </a:r>
            <a:r>
              <a:rPr lang="de-DE" sz="1200" dirty="0">
                <a:latin typeface="Arial" panose="020B0604020202020204" pitchFamily="34" charset="0"/>
                <a:cs typeface="Arial" panose="020B0604020202020204" pitchFamily="34" charset="0"/>
              </a:rPr>
              <a:t>/CR Reporting </a:t>
            </a:r>
            <a:r>
              <a:rPr lang="de-DE" sz="1200" dirty="0" smtClean="0">
                <a:latin typeface="Arial" panose="020B0604020202020204" pitchFamily="34" charset="0"/>
                <a:cs typeface="Arial" panose="020B0604020202020204" pitchFamily="34" charset="0"/>
              </a:rPr>
              <a:t>unter den 100 größten Unternehmen in 49 Ländern: 4.900 Unternehmen insgesamt.</a:t>
            </a:r>
            <a:endParaRPr lang="de-DE" sz="1200" dirty="0">
              <a:latin typeface="Arial" panose="020B0604020202020204" pitchFamily="34" charset="0"/>
              <a:cs typeface="Arial" panose="020B0604020202020204" pitchFamily="34" charset="0"/>
            </a:endParaRPr>
          </a:p>
          <a:p>
            <a:r>
              <a:rPr lang="de-DE" sz="1200" dirty="0">
                <a:latin typeface="Arial" panose="020B0604020202020204" pitchFamily="34" charset="0"/>
                <a:cs typeface="Arial" panose="020B0604020202020204" pitchFamily="34" charset="0"/>
              </a:rPr>
              <a:t>G250 = Top 250 </a:t>
            </a:r>
            <a:r>
              <a:rPr lang="de-DE" sz="1200" dirty="0" smtClean="0">
                <a:latin typeface="Arial" panose="020B0604020202020204" pitchFamily="34" charset="0"/>
                <a:cs typeface="Arial" panose="020B0604020202020204" pitchFamily="34" charset="0"/>
              </a:rPr>
              <a:t>Unternehmen gelistet im Fortune </a:t>
            </a:r>
            <a:r>
              <a:rPr lang="de-DE" sz="1200" dirty="0">
                <a:latin typeface="Arial" panose="020B0604020202020204" pitchFamily="34" charset="0"/>
                <a:cs typeface="Arial" panose="020B0604020202020204" pitchFamily="34" charset="0"/>
              </a:rPr>
              <a:t>Global 500 R</a:t>
            </a:r>
            <a:r>
              <a:rPr lang="de-DE" sz="1200" dirty="0" smtClean="0">
                <a:latin typeface="Arial" panose="020B0604020202020204" pitchFamily="34" charset="0"/>
                <a:cs typeface="Arial" panose="020B0604020202020204" pitchFamily="34" charset="0"/>
              </a:rPr>
              <a:t>anking</a:t>
            </a:r>
            <a:r>
              <a:rPr lang="de-DE" sz="1200" dirty="0">
                <a:latin typeface="Arial" panose="020B0604020202020204" pitchFamily="34" charset="0"/>
                <a:cs typeface="Arial" panose="020B0604020202020204" pitchFamily="34" charset="0"/>
              </a:rPr>
              <a:t>.</a:t>
            </a:r>
          </a:p>
        </p:txBody>
      </p:sp>
      <p:sp>
        <p:nvSpPr>
          <p:cNvPr id="9" name="Titel 8"/>
          <p:cNvSpPr>
            <a:spLocks noGrp="1"/>
          </p:cNvSpPr>
          <p:nvPr>
            <p:ph type="title"/>
          </p:nvPr>
        </p:nvSpPr>
        <p:spPr/>
        <p:txBody>
          <a:bodyPr>
            <a:normAutofit fontScale="90000"/>
          </a:bodyPr>
          <a:lstStyle/>
          <a:p>
            <a:r>
              <a:rPr lang="de-DE" dirty="0"/>
              <a:t>Verantwortlichkeiten für nachhaltige </a:t>
            </a:r>
            <a:br>
              <a:rPr lang="de-DE" dirty="0"/>
            </a:br>
            <a:r>
              <a:rPr lang="de-DE" dirty="0"/>
              <a:t>Globalisierung</a:t>
            </a:r>
          </a:p>
        </p:txBody>
      </p:sp>
    </p:spTree>
    <p:extLst>
      <p:ext uri="{BB962C8B-B14F-4D97-AF65-F5344CB8AC3E}">
        <p14:creationId xmlns:p14="http://schemas.microsoft.com/office/powerpoint/2010/main" val="2184984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de-DE" dirty="0"/>
              <a:t>Verantwortlichkeiten für nachhaltige </a:t>
            </a:r>
            <a:br>
              <a:rPr lang="de-DE" dirty="0"/>
            </a:br>
            <a:r>
              <a:rPr lang="de-DE" dirty="0"/>
              <a:t>Globalisierung</a:t>
            </a:r>
          </a:p>
        </p:txBody>
      </p:sp>
      <p:sp>
        <p:nvSpPr>
          <p:cNvPr id="5" name="Textfeld 7"/>
          <p:cNvSpPr txBox="1">
            <a:spLocks noChangeArrowheads="1"/>
          </p:cNvSpPr>
          <p:nvPr>
            <p:custDataLst>
              <p:tags r:id="rId1"/>
            </p:custDataLst>
          </p:nvPr>
        </p:nvSpPr>
        <p:spPr bwMode="auto">
          <a:xfrm>
            <a:off x="7164288" y="2522198"/>
            <a:ext cx="2160240" cy="784830"/>
          </a:xfrm>
          <a:prstGeom prst="rect">
            <a:avLst/>
          </a:prstGeom>
          <a:noFill/>
          <a:ln w="9525">
            <a:noFill/>
            <a:miter lim="800000"/>
            <a:headEnd/>
            <a:tailEnd/>
          </a:ln>
        </p:spPr>
        <p:txBody>
          <a:bodyPr wrap="square">
            <a:spAutoFit/>
          </a:bodyPr>
          <a:lstStyle/>
          <a:p>
            <a:pPr fontAlgn="base">
              <a:spcBef>
                <a:spcPct val="0"/>
              </a:spcBef>
              <a:spcAft>
                <a:spcPct val="0"/>
              </a:spcAft>
            </a:pPr>
            <a:r>
              <a:rPr lang="de-DE" sz="900" dirty="0" smtClean="0">
                <a:latin typeface="Arial" charset="0"/>
                <a:cs typeface="Arial" charset="0"/>
              </a:rPr>
              <a:t>Accenture </a:t>
            </a:r>
            <a:r>
              <a:rPr lang="de-DE" sz="900" dirty="0">
                <a:latin typeface="Arial" charset="0"/>
                <a:cs typeface="Arial" charset="0"/>
              </a:rPr>
              <a:t>&amp; United Nations Global</a:t>
            </a:r>
          </a:p>
          <a:p>
            <a:pPr fontAlgn="base">
              <a:spcBef>
                <a:spcPct val="0"/>
              </a:spcBef>
              <a:spcAft>
                <a:spcPct val="0"/>
              </a:spcAft>
            </a:pPr>
            <a:r>
              <a:rPr lang="de-DE" sz="900" dirty="0">
                <a:latin typeface="Arial" charset="0"/>
                <a:cs typeface="Arial" charset="0"/>
              </a:rPr>
              <a:t>Compact (</a:t>
            </a:r>
            <a:r>
              <a:rPr lang="de-DE" sz="900" dirty="0" smtClean="0">
                <a:latin typeface="Arial" charset="0"/>
                <a:cs typeface="Arial" charset="0"/>
              </a:rPr>
              <a:t>2013): </a:t>
            </a:r>
            <a:r>
              <a:rPr lang="de-DE" sz="900" dirty="0">
                <a:latin typeface="Arial" charset="0"/>
                <a:cs typeface="Arial" charset="0"/>
              </a:rPr>
              <a:t>A New Era of</a:t>
            </a:r>
          </a:p>
          <a:p>
            <a:pPr fontAlgn="base">
              <a:spcBef>
                <a:spcPct val="0"/>
              </a:spcBef>
              <a:spcAft>
                <a:spcPct val="0"/>
              </a:spcAft>
            </a:pPr>
            <a:r>
              <a:rPr lang="de-DE" sz="900" dirty="0">
                <a:latin typeface="Arial" charset="0"/>
                <a:cs typeface="Arial" charset="0"/>
              </a:rPr>
              <a:t>Sustainability, UN Global  Compact-</a:t>
            </a:r>
          </a:p>
          <a:p>
            <a:pPr fontAlgn="base">
              <a:spcBef>
                <a:spcPct val="0"/>
              </a:spcBef>
              <a:spcAft>
                <a:spcPct val="0"/>
              </a:spcAft>
            </a:pPr>
            <a:r>
              <a:rPr lang="de-DE" sz="900" dirty="0">
                <a:latin typeface="Arial" charset="0"/>
                <a:cs typeface="Arial" charset="0"/>
              </a:rPr>
              <a:t>Accenture CEO Study </a:t>
            </a:r>
            <a:r>
              <a:rPr lang="de-DE" sz="900" dirty="0" smtClean="0">
                <a:latin typeface="Arial" charset="0"/>
                <a:cs typeface="Arial" charset="0"/>
              </a:rPr>
              <a:t>on </a:t>
            </a:r>
            <a:r>
              <a:rPr lang="de-DE" sz="900" dirty="0" err="1" smtClean="0">
                <a:latin typeface="Arial" charset="0"/>
                <a:cs typeface="Arial" charset="0"/>
              </a:rPr>
              <a:t>Sustainability</a:t>
            </a:r>
            <a:r>
              <a:rPr lang="de-DE" sz="900" dirty="0" smtClean="0">
                <a:latin typeface="Arial" charset="0"/>
                <a:cs typeface="Arial" charset="0"/>
              </a:rPr>
              <a:t> 2013, </a:t>
            </a:r>
            <a:r>
              <a:rPr lang="de-DE" sz="900" dirty="0">
                <a:latin typeface="Arial" charset="0"/>
                <a:cs typeface="Arial" charset="0"/>
              </a:rPr>
              <a:t>New York.</a:t>
            </a:r>
          </a:p>
        </p:txBody>
      </p:sp>
      <p:pic>
        <p:nvPicPr>
          <p:cNvPr id="6" name="Picture 2"/>
          <p:cNvPicPr>
            <a:picLocks noChangeAspect="1" noChangeArrowheads="1"/>
          </p:cNvPicPr>
          <p:nvPr>
            <p:custDataLst>
              <p:tags r:id="rId2"/>
            </p:custDataLst>
          </p:nvPr>
        </p:nvPicPr>
        <p:blipFill>
          <a:blip r:embed="rId4" cstate="print"/>
          <a:srcRect/>
          <a:stretch>
            <a:fillRect/>
          </a:stretch>
        </p:blipFill>
        <p:spPr bwMode="auto">
          <a:xfrm>
            <a:off x="467544" y="1268760"/>
            <a:ext cx="4292799" cy="816010"/>
          </a:xfrm>
          <a:prstGeom prst="rect">
            <a:avLst/>
          </a:prstGeom>
          <a:noFill/>
          <a:ln w="9525">
            <a:noFill/>
            <a:miter lim="800000"/>
            <a:headEnd/>
            <a:tailEnd/>
          </a:ln>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2132857"/>
            <a:ext cx="6912768" cy="4303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945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
          </p:nvPr>
        </p:nvSpPr>
        <p:spPr/>
        <p:txBody>
          <a:bodyPr/>
          <a:lstStyle/>
          <a:p>
            <a:r>
              <a:rPr lang="de-DE" sz="2400" dirty="0"/>
              <a:t>EU (2011)*: Corporate </a:t>
            </a:r>
            <a:r>
              <a:rPr lang="de-DE" sz="2400" dirty="0" err="1"/>
              <a:t>Social</a:t>
            </a:r>
            <a:r>
              <a:rPr lang="de-DE" sz="2400" dirty="0"/>
              <a:t> </a:t>
            </a:r>
            <a:r>
              <a:rPr lang="de-DE" sz="2400" dirty="0" err="1"/>
              <a:t>Responsibility</a:t>
            </a:r>
            <a:r>
              <a:rPr lang="de-DE" sz="2400" dirty="0"/>
              <a:t> = </a:t>
            </a:r>
          </a:p>
          <a:p>
            <a:pPr lvl="1"/>
            <a:r>
              <a:rPr lang="de-DE" sz="2100" dirty="0" err="1"/>
              <a:t>Responsibility</a:t>
            </a:r>
            <a:r>
              <a:rPr lang="de-DE" sz="2100" dirty="0"/>
              <a:t> </a:t>
            </a:r>
            <a:r>
              <a:rPr lang="de-DE" sz="2100" dirty="0" err="1"/>
              <a:t>of</a:t>
            </a:r>
            <a:r>
              <a:rPr lang="de-DE" sz="2100" dirty="0"/>
              <a:t> </a:t>
            </a:r>
            <a:r>
              <a:rPr lang="de-DE" sz="2100" dirty="0" err="1"/>
              <a:t>enterprises</a:t>
            </a:r>
            <a:r>
              <a:rPr lang="de-DE" sz="2100" dirty="0"/>
              <a:t> </a:t>
            </a:r>
            <a:r>
              <a:rPr lang="de-DE" sz="2100" dirty="0" err="1"/>
              <a:t>for</a:t>
            </a:r>
            <a:r>
              <a:rPr lang="de-DE" sz="2100" dirty="0"/>
              <a:t> </a:t>
            </a:r>
            <a:r>
              <a:rPr lang="de-DE" sz="2100" dirty="0" err="1"/>
              <a:t>their</a:t>
            </a:r>
            <a:r>
              <a:rPr lang="de-DE" sz="2100" dirty="0"/>
              <a:t> </a:t>
            </a:r>
            <a:r>
              <a:rPr lang="de-DE" sz="2100" dirty="0" err="1"/>
              <a:t>impacts</a:t>
            </a:r>
            <a:r>
              <a:rPr lang="de-DE" sz="2100" dirty="0"/>
              <a:t> on </a:t>
            </a:r>
            <a:r>
              <a:rPr lang="de-DE" sz="2100" dirty="0" err="1"/>
              <a:t>society</a:t>
            </a:r>
            <a:r>
              <a:rPr lang="de-DE" sz="2100" dirty="0"/>
              <a:t>:</a:t>
            </a:r>
          </a:p>
          <a:p>
            <a:pPr lvl="2"/>
            <a:r>
              <a:rPr lang="de-DE" dirty="0" err="1"/>
              <a:t>To</a:t>
            </a:r>
            <a:r>
              <a:rPr lang="de-DE" dirty="0"/>
              <a:t> </a:t>
            </a:r>
            <a:r>
              <a:rPr lang="de-DE" dirty="0" err="1"/>
              <a:t>fully</a:t>
            </a:r>
            <a:r>
              <a:rPr lang="de-DE" dirty="0"/>
              <a:t> </a:t>
            </a:r>
            <a:r>
              <a:rPr lang="de-DE" dirty="0" err="1"/>
              <a:t>meet</a:t>
            </a:r>
            <a:r>
              <a:rPr lang="de-DE" dirty="0"/>
              <a:t> </a:t>
            </a:r>
            <a:r>
              <a:rPr lang="de-DE" dirty="0" err="1"/>
              <a:t>their</a:t>
            </a:r>
            <a:r>
              <a:rPr lang="de-DE" dirty="0"/>
              <a:t> </a:t>
            </a:r>
            <a:r>
              <a:rPr lang="en-US" dirty="0"/>
              <a:t>corporate social responsibility, enterprises should have in place a process to integrate social, environmental, ethical, human rights and consumer concerns into their business operations and core strategy in close collaboration with their stakeholders, with the aim of:</a:t>
            </a:r>
          </a:p>
          <a:p>
            <a:pPr lvl="3"/>
            <a:r>
              <a:rPr lang="en-US" dirty="0"/>
              <a:t>maximizing the creation of shared value for their owners / shareholders and for their other stakeholders and society at large;</a:t>
            </a:r>
          </a:p>
          <a:p>
            <a:pPr lvl="3"/>
            <a:r>
              <a:rPr lang="en-US" dirty="0"/>
              <a:t>identifying, preventing and mitigating their possible adverse impacts.</a:t>
            </a:r>
            <a:endParaRPr lang="de-DE" dirty="0"/>
          </a:p>
          <a:p>
            <a:pPr marL="0" indent="0">
              <a:buNone/>
            </a:pPr>
            <a:endParaRPr lang="en-US" dirty="0"/>
          </a:p>
        </p:txBody>
      </p:sp>
      <p:sp>
        <p:nvSpPr>
          <p:cNvPr id="3" name="Titel 2"/>
          <p:cNvSpPr>
            <a:spLocks noGrp="1"/>
          </p:cNvSpPr>
          <p:nvPr>
            <p:ph type="title"/>
          </p:nvPr>
        </p:nvSpPr>
        <p:spPr/>
        <p:txBody>
          <a:bodyPr/>
          <a:lstStyle/>
          <a:p>
            <a:r>
              <a:rPr lang="de-DE" dirty="0"/>
              <a:t>Verantwortlichkeiten für nachhaltige </a:t>
            </a:r>
            <a:br>
              <a:rPr lang="de-DE" dirty="0"/>
            </a:br>
            <a:r>
              <a:rPr lang="de-DE" dirty="0"/>
              <a:t>Globalisierung</a:t>
            </a:r>
          </a:p>
        </p:txBody>
      </p:sp>
      <p:sp>
        <p:nvSpPr>
          <p:cNvPr id="4" name="Textfeld 3"/>
          <p:cNvSpPr txBox="1"/>
          <p:nvPr/>
        </p:nvSpPr>
        <p:spPr>
          <a:xfrm>
            <a:off x="1835696" y="5445224"/>
            <a:ext cx="6984776" cy="461665"/>
          </a:xfrm>
          <a:prstGeom prst="rect">
            <a:avLst/>
          </a:prstGeom>
          <a:noFill/>
        </p:spPr>
        <p:txBody>
          <a:bodyPr wrap="square" rtlCol="0">
            <a:spAutoFit/>
          </a:bodyPr>
          <a:lstStyle/>
          <a:p>
            <a:r>
              <a:rPr lang="de-DE" sz="1200" dirty="0" smtClean="0"/>
              <a:t>* European </a:t>
            </a:r>
            <a:r>
              <a:rPr lang="de-DE" sz="1200" dirty="0" err="1" smtClean="0"/>
              <a:t>Commission</a:t>
            </a:r>
            <a:r>
              <a:rPr lang="de-DE" sz="1200" dirty="0" smtClean="0"/>
              <a:t> (2011): </a:t>
            </a:r>
            <a:r>
              <a:rPr lang="de-DE" sz="1200" dirty="0"/>
              <a:t>A </a:t>
            </a:r>
            <a:r>
              <a:rPr lang="de-DE" sz="1200" dirty="0" err="1"/>
              <a:t>renewed</a:t>
            </a:r>
            <a:r>
              <a:rPr lang="de-DE" sz="1200" dirty="0"/>
              <a:t> EU </a:t>
            </a:r>
            <a:r>
              <a:rPr lang="de-DE" sz="1200" dirty="0" err="1"/>
              <a:t>strategy</a:t>
            </a:r>
            <a:r>
              <a:rPr lang="de-DE" sz="1200" dirty="0"/>
              <a:t> 2011-14 </a:t>
            </a:r>
            <a:r>
              <a:rPr lang="de-DE" sz="1200" dirty="0" err="1" smtClean="0"/>
              <a:t>for</a:t>
            </a:r>
            <a:r>
              <a:rPr lang="de-DE" sz="1200" dirty="0" smtClean="0"/>
              <a:t> Corporate </a:t>
            </a:r>
            <a:r>
              <a:rPr lang="de-DE" sz="1200" dirty="0" err="1" smtClean="0"/>
              <a:t>Social</a:t>
            </a:r>
            <a:r>
              <a:rPr lang="de-DE" sz="1200" dirty="0" smtClean="0"/>
              <a:t> </a:t>
            </a:r>
            <a:r>
              <a:rPr lang="de-DE" sz="1200" dirty="0" err="1" smtClean="0"/>
              <a:t>Responsibility</a:t>
            </a:r>
            <a:r>
              <a:rPr lang="de-DE" sz="1200" dirty="0" smtClean="0"/>
              <a:t>, </a:t>
            </a:r>
            <a:r>
              <a:rPr lang="de-DE" sz="1200" dirty="0" err="1" smtClean="0"/>
              <a:t>Brussels</a:t>
            </a:r>
            <a:r>
              <a:rPr lang="de-DE" sz="1200" dirty="0" smtClean="0"/>
              <a:t>, 25.10.2011, COM(2011) 681 final, p. 6 </a:t>
            </a:r>
            <a:endParaRPr lang="de-DE" sz="1200" dirty="0"/>
          </a:p>
        </p:txBody>
      </p:sp>
    </p:spTree>
    <p:extLst>
      <p:ext uri="{BB962C8B-B14F-4D97-AF65-F5344CB8AC3E}">
        <p14:creationId xmlns:p14="http://schemas.microsoft.com/office/powerpoint/2010/main" val="23820341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
          </p:nvPr>
        </p:nvSpPr>
        <p:spPr/>
        <p:txBody>
          <a:bodyPr/>
          <a:lstStyle/>
          <a:p>
            <a:pPr marL="0" indent="0">
              <a:lnSpc>
                <a:spcPct val="150000"/>
              </a:lnSpc>
              <a:buNone/>
            </a:pPr>
            <a:r>
              <a:rPr lang="de-DE" sz="2100" dirty="0" smtClean="0"/>
              <a:t>Erfolgreiche Strategien künftiger Managerinnen und Manager erfordern daher ein kritisches Grundverständnis der Relevanz von nachhaltiger Entwicklung für Unternehmensentscheidungen. Dieses kritische Grundverständnis zu vermitteln, ist Ziel der Veranstaltung zu nachhaltiger Entwicklung.</a:t>
            </a:r>
          </a:p>
          <a:p>
            <a:pPr marL="0" indent="0">
              <a:buNone/>
            </a:pPr>
            <a:endParaRPr lang="de-DE" dirty="0" smtClean="0"/>
          </a:p>
          <a:p>
            <a:endParaRPr lang="de-DE" dirty="0"/>
          </a:p>
        </p:txBody>
      </p:sp>
      <p:sp>
        <p:nvSpPr>
          <p:cNvPr id="4" name="Titel 3"/>
          <p:cNvSpPr>
            <a:spLocks noGrp="1"/>
          </p:cNvSpPr>
          <p:nvPr>
            <p:ph type="title"/>
          </p:nvPr>
        </p:nvSpPr>
        <p:spPr/>
        <p:txBody>
          <a:bodyPr/>
          <a:lstStyle/>
          <a:p>
            <a:r>
              <a:rPr lang="de-DE" dirty="0" smtClean="0"/>
              <a:t>Verantwortlichkeiten für nachhaltige </a:t>
            </a:r>
            <a:br>
              <a:rPr lang="de-DE" dirty="0" smtClean="0"/>
            </a:br>
            <a:r>
              <a:rPr lang="de-DE" dirty="0" smtClean="0"/>
              <a:t>Globalisierung</a:t>
            </a:r>
            <a:endParaRPr lang="de-DE" dirty="0"/>
          </a:p>
        </p:txBody>
      </p:sp>
      <p:pic>
        <p:nvPicPr>
          <p:cNvPr id="6" name="Picture 7"/>
          <p:cNvPicPr>
            <a:picLocks noChangeAspect="1" noChangeArrowheads="1"/>
          </p:cNvPicPr>
          <p:nvPr/>
        </p:nvPicPr>
        <p:blipFill>
          <a:blip r:embed="rId2" cstate="print"/>
          <a:srcRect/>
          <a:stretch>
            <a:fillRect/>
          </a:stretch>
        </p:blipFill>
        <p:spPr bwMode="auto">
          <a:xfrm>
            <a:off x="539552" y="3823047"/>
            <a:ext cx="4949825" cy="925513"/>
          </a:xfrm>
          <a:prstGeom prst="rect">
            <a:avLst/>
          </a:prstGeom>
          <a:noFill/>
          <a:ln w="9525">
            <a:noFill/>
            <a:miter lim="800000"/>
            <a:headEnd/>
            <a:tailEnd/>
          </a:ln>
        </p:spPr>
      </p:pic>
      <p:pic>
        <p:nvPicPr>
          <p:cNvPr id="7" name="Picture 8"/>
          <p:cNvPicPr>
            <a:picLocks noChangeAspect="1" noChangeArrowheads="1"/>
          </p:cNvPicPr>
          <p:nvPr/>
        </p:nvPicPr>
        <p:blipFill>
          <a:blip r:embed="rId3" cstate="print"/>
          <a:srcRect/>
          <a:stretch>
            <a:fillRect/>
          </a:stretch>
        </p:blipFill>
        <p:spPr bwMode="auto">
          <a:xfrm>
            <a:off x="539552" y="4813647"/>
            <a:ext cx="4937125" cy="1063625"/>
          </a:xfrm>
          <a:prstGeom prst="rect">
            <a:avLst/>
          </a:prstGeom>
          <a:noFill/>
          <a:ln w="9525">
            <a:noFill/>
            <a:miter lim="800000"/>
            <a:headEnd/>
            <a:tailEnd/>
          </a:ln>
        </p:spPr>
      </p:pic>
      <p:sp>
        <p:nvSpPr>
          <p:cNvPr id="8" name="Textfeld 9"/>
          <p:cNvSpPr txBox="1">
            <a:spLocks noChangeArrowheads="1"/>
          </p:cNvSpPr>
          <p:nvPr/>
        </p:nvSpPr>
        <p:spPr bwMode="auto">
          <a:xfrm>
            <a:off x="539552" y="5949860"/>
            <a:ext cx="6336704" cy="215444"/>
          </a:xfrm>
          <a:prstGeom prst="rect">
            <a:avLst/>
          </a:prstGeom>
          <a:noFill/>
          <a:ln w="9525">
            <a:noFill/>
            <a:miter lim="800000"/>
            <a:headEnd/>
            <a:tailEnd/>
          </a:ln>
        </p:spPr>
        <p:txBody>
          <a:bodyPr wrap="square">
            <a:spAutoFit/>
          </a:bodyPr>
          <a:lstStyle/>
          <a:p>
            <a:r>
              <a:rPr lang="de-DE" sz="800" dirty="0" err="1">
                <a:latin typeface="+mj-lt"/>
                <a:cs typeface="Arial" pitchFamily="34" charset="0"/>
              </a:rPr>
              <a:t>Accenture</a:t>
            </a:r>
            <a:r>
              <a:rPr lang="de-DE" sz="800" dirty="0">
                <a:latin typeface="+mj-lt"/>
                <a:cs typeface="Arial" pitchFamily="34" charset="0"/>
              </a:rPr>
              <a:t> &amp; United </a:t>
            </a:r>
            <a:r>
              <a:rPr lang="de-DE" sz="800" dirty="0" err="1">
                <a:latin typeface="+mj-lt"/>
                <a:cs typeface="Arial" pitchFamily="34" charset="0"/>
              </a:rPr>
              <a:t>Nations</a:t>
            </a:r>
            <a:r>
              <a:rPr lang="de-DE" sz="800" dirty="0">
                <a:latin typeface="+mj-lt"/>
                <a:cs typeface="Arial" pitchFamily="34" charset="0"/>
              </a:rPr>
              <a:t> </a:t>
            </a:r>
            <a:r>
              <a:rPr lang="de-DE" sz="800" dirty="0" smtClean="0">
                <a:latin typeface="+mj-lt"/>
                <a:cs typeface="Arial" pitchFamily="34" charset="0"/>
              </a:rPr>
              <a:t>GlobalCompact </a:t>
            </a:r>
            <a:r>
              <a:rPr lang="de-DE" sz="800" dirty="0">
                <a:latin typeface="+mj-lt"/>
                <a:cs typeface="Arial" pitchFamily="34" charset="0"/>
              </a:rPr>
              <a:t>(2010): A New </a:t>
            </a:r>
            <a:r>
              <a:rPr lang="de-DE" sz="800" dirty="0" err="1">
                <a:latin typeface="+mj-lt"/>
                <a:cs typeface="Arial" pitchFamily="34" charset="0"/>
              </a:rPr>
              <a:t>Era</a:t>
            </a:r>
            <a:r>
              <a:rPr lang="de-DE" sz="800" dirty="0">
                <a:latin typeface="+mj-lt"/>
                <a:cs typeface="Arial" pitchFamily="34" charset="0"/>
              </a:rPr>
              <a:t> </a:t>
            </a:r>
            <a:r>
              <a:rPr lang="de-DE" sz="800" dirty="0" err="1" smtClean="0">
                <a:latin typeface="+mj-lt"/>
                <a:cs typeface="Arial" pitchFamily="34" charset="0"/>
              </a:rPr>
              <a:t>of</a:t>
            </a:r>
            <a:r>
              <a:rPr lang="de-DE" sz="800" dirty="0" smtClean="0">
                <a:latin typeface="+mj-lt"/>
                <a:cs typeface="Arial" pitchFamily="34" charset="0"/>
              </a:rPr>
              <a:t> </a:t>
            </a:r>
            <a:r>
              <a:rPr lang="de-DE" sz="800" dirty="0" err="1" smtClean="0">
                <a:latin typeface="+mj-lt"/>
                <a:cs typeface="Arial" pitchFamily="34" charset="0"/>
              </a:rPr>
              <a:t>Sustainability</a:t>
            </a:r>
            <a:r>
              <a:rPr lang="de-DE" sz="800" dirty="0">
                <a:latin typeface="+mj-lt"/>
                <a:cs typeface="Arial" pitchFamily="34" charset="0"/>
              </a:rPr>
              <a:t>, UN Global  </a:t>
            </a:r>
            <a:r>
              <a:rPr lang="de-DE" sz="800" dirty="0" smtClean="0">
                <a:latin typeface="+mj-lt"/>
                <a:cs typeface="Arial" pitchFamily="34" charset="0"/>
              </a:rPr>
              <a:t>Compact-</a:t>
            </a:r>
            <a:r>
              <a:rPr lang="de-DE" sz="800" dirty="0" err="1" smtClean="0">
                <a:latin typeface="+mj-lt"/>
                <a:cs typeface="Arial" pitchFamily="34" charset="0"/>
              </a:rPr>
              <a:t>Accenture</a:t>
            </a:r>
            <a:r>
              <a:rPr lang="de-DE" sz="800" dirty="0" smtClean="0">
                <a:latin typeface="+mj-lt"/>
                <a:cs typeface="Arial" pitchFamily="34" charset="0"/>
              </a:rPr>
              <a:t> </a:t>
            </a:r>
            <a:r>
              <a:rPr lang="de-DE" sz="800" dirty="0">
                <a:latin typeface="+mj-lt"/>
                <a:cs typeface="Arial" pitchFamily="34" charset="0"/>
              </a:rPr>
              <a:t>CEO Study 2010, New York.</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normAutofit/>
          </a:bodyPr>
          <a:lstStyle/>
          <a:p>
            <a:r>
              <a:rPr lang="en-US" dirty="0" smtClean="0"/>
              <a:t>Corporate Social Responsibility</a:t>
            </a:r>
            <a:endParaRPr lang="de-DE" sz="2700" dirty="0"/>
          </a:p>
        </p:txBody>
      </p:sp>
      <p:sp>
        <p:nvSpPr>
          <p:cNvPr id="6" name="Untertitel 5"/>
          <p:cNvSpPr>
            <a:spLocks noGrp="1"/>
          </p:cNvSpPr>
          <p:nvPr>
            <p:ph type="subTitle" idx="1"/>
          </p:nvPr>
        </p:nvSpPr>
        <p:spPr/>
        <p:txBody>
          <a:bodyPr/>
          <a:lstStyle/>
          <a:p>
            <a:r>
              <a:rPr lang="en-US" dirty="0" smtClean="0"/>
              <a:t>PROMOS </a:t>
            </a:r>
            <a:r>
              <a:rPr lang="en-US" dirty="0" err="1" smtClean="0"/>
              <a:t>Überblick</a:t>
            </a:r>
            <a:endParaRPr lang="de-DE"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sz="quarter" idx="1"/>
          </p:nvPr>
        </p:nvSpPr>
        <p:spPr/>
        <p:txBody>
          <a:bodyPr>
            <a:normAutofit/>
          </a:bodyPr>
          <a:lstStyle/>
          <a:p>
            <a:pPr marL="457200" lvl="2" indent="-457200">
              <a:lnSpc>
                <a:spcPct val="90000"/>
              </a:lnSpc>
              <a:spcAft>
                <a:spcPts val="600"/>
              </a:spcAft>
            </a:pPr>
            <a:r>
              <a:rPr lang="en-US" sz="2100" dirty="0" err="1" smtClean="0">
                <a:latin typeface="+mj-lt"/>
              </a:rPr>
              <a:t>Unternehmensverantwortung</a:t>
            </a:r>
            <a:r>
              <a:rPr lang="en-US" sz="2100" dirty="0" smtClean="0">
                <a:latin typeface="+mj-lt"/>
              </a:rPr>
              <a:t> </a:t>
            </a:r>
            <a:r>
              <a:rPr lang="en-US" sz="2100" dirty="0" err="1" smtClean="0">
                <a:latin typeface="+mj-lt"/>
              </a:rPr>
              <a:t>für</a:t>
            </a:r>
            <a:r>
              <a:rPr lang="en-US" sz="2100" dirty="0" smtClean="0">
                <a:latin typeface="+mj-lt"/>
              </a:rPr>
              <a:t> </a:t>
            </a:r>
            <a:r>
              <a:rPr lang="en-US" sz="2100" dirty="0" err="1" smtClean="0">
                <a:latin typeface="+mj-lt"/>
              </a:rPr>
              <a:t>nachhaltige</a:t>
            </a:r>
            <a:r>
              <a:rPr lang="en-US" sz="2100" dirty="0" smtClean="0">
                <a:latin typeface="+mj-lt"/>
              </a:rPr>
              <a:t> </a:t>
            </a:r>
            <a:r>
              <a:rPr lang="en-US" sz="2100" dirty="0" err="1" smtClean="0">
                <a:latin typeface="+mj-lt"/>
              </a:rPr>
              <a:t>Globalisierung</a:t>
            </a:r>
            <a:endParaRPr lang="en-US" sz="2100" dirty="0" smtClean="0">
              <a:latin typeface="+mj-lt"/>
            </a:endParaRPr>
          </a:p>
          <a:p>
            <a:pPr marL="457200" lvl="2" indent="-457200">
              <a:lnSpc>
                <a:spcPct val="90000"/>
              </a:lnSpc>
              <a:spcAft>
                <a:spcPts val="600"/>
              </a:spcAft>
            </a:pPr>
            <a:r>
              <a:rPr lang="de-DE" sz="2100" dirty="0" smtClean="0">
                <a:latin typeface="+mj-lt"/>
              </a:rPr>
              <a:t>CSR: Motive und Anreize</a:t>
            </a:r>
          </a:p>
          <a:p>
            <a:pPr marL="457200" lvl="2" indent="-457200">
              <a:lnSpc>
                <a:spcPct val="90000"/>
              </a:lnSpc>
              <a:spcAft>
                <a:spcPts val="600"/>
              </a:spcAft>
            </a:pPr>
            <a:r>
              <a:rPr lang="de-DE" sz="2100" dirty="0" smtClean="0">
                <a:latin typeface="+mj-lt"/>
              </a:rPr>
              <a:t>CSR: Umsetzung im Unternehmen</a:t>
            </a:r>
          </a:p>
          <a:p>
            <a:pPr marL="457200" lvl="2" indent="-457200">
              <a:lnSpc>
                <a:spcPct val="90000"/>
              </a:lnSpc>
              <a:spcAft>
                <a:spcPts val="600"/>
              </a:spcAft>
            </a:pPr>
            <a:r>
              <a:rPr lang="de-DE" sz="2100" dirty="0" smtClean="0">
                <a:latin typeface="+mj-lt"/>
              </a:rPr>
              <a:t>CSR: Herausforderungen</a:t>
            </a:r>
          </a:p>
          <a:p>
            <a:pPr marL="457200" lvl="2" indent="-457200">
              <a:lnSpc>
                <a:spcPct val="90000"/>
              </a:lnSpc>
              <a:spcAft>
                <a:spcPts val="600"/>
              </a:spcAft>
            </a:pPr>
            <a:r>
              <a:rPr lang="de-DE" sz="2100" dirty="0" smtClean="0">
                <a:latin typeface="+mj-lt"/>
              </a:rPr>
              <a:t>Anhang</a:t>
            </a:r>
          </a:p>
        </p:txBody>
      </p:sp>
      <p:sp>
        <p:nvSpPr>
          <p:cNvPr id="8194" name="Rectangle 2"/>
          <p:cNvSpPr>
            <a:spLocks noGrp="1" noChangeArrowheads="1"/>
          </p:cNvSpPr>
          <p:nvPr>
            <p:ph type="title"/>
          </p:nvPr>
        </p:nvSpPr>
        <p:spPr/>
        <p:txBody>
          <a:bodyPr>
            <a:normAutofit/>
          </a:bodyPr>
          <a:lstStyle/>
          <a:p>
            <a:r>
              <a:rPr lang="de-DE" sz="2800" dirty="0" smtClean="0"/>
              <a:t>Gliederung </a:t>
            </a: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sz="quarter" idx="1"/>
          </p:nvPr>
        </p:nvSpPr>
        <p:spPr/>
        <p:txBody>
          <a:bodyPr>
            <a:noAutofit/>
          </a:bodyPr>
          <a:lstStyle/>
          <a:p>
            <a:pPr marL="285750" lvl="1">
              <a:lnSpc>
                <a:spcPct val="90000"/>
              </a:lnSpc>
              <a:spcAft>
                <a:spcPts val="600"/>
              </a:spcAft>
              <a:buClrTx/>
              <a:buFont typeface="Arial" pitchFamily="34" charset="0"/>
              <a:buChar char="•"/>
              <a:defRPr/>
            </a:pPr>
            <a:r>
              <a:rPr lang="en-US" sz="2100" dirty="0" smtClean="0">
                <a:solidFill>
                  <a:srgbClr val="FF0000"/>
                </a:solidFill>
                <a:latin typeface="+mj-lt"/>
              </a:rPr>
              <a:t>Crane, A.; </a:t>
            </a:r>
            <a:r>
              <a:rPr lang="en-US" sz="2100" dirty="0" err="1" smtClean="0">
                <a:solidFill>
                  <a:srgbClr val="FF0000"/>
                </a:solidFill>
                <a:latin typeface="+mj-lt"/>
              </a:rPr>
              <a:t>Matten</a:t>
            </a:r>
            <a:r>
              <a:rPr lang="en-US" sz="2100" dirty="0" smtClean="0">
                <a:solidFill>
                  <a:srgbClr val="FF0000"/>
                </a:solidFill>
                <a:latin typeface="+mj-lt"/>
              </a:rPr>
              <a:t>, D.: Business Ethics, Oxford, Oxford University Press.</a:t>
            </a:r>
            <a:endParaRPr lang="de-DE" sz="2100" dirty="0" smtClean="0">
              <a:solidFill>
                <a:srgbClr val="FF0000"/>
              </a:solidFill>
              <a:latin typeface="+mj-lt"/>
            </a:endParaRPr>
          </a:p>
          <a:p>
            <a:pPr marL="285750" lvl="1">
              <a:lnSpc>
                <a:spcPct val="90000"/>
              </a:lnSpc>
              <a:spcAft>
                <a:spcPts val="600"/>
              </a:spcAft>
              <a:buClrTx/>
              <a:buFont typeface="Arial" pitchFamily="34" charset="0"/>
              <a:buChar char="•"/>
              <a:defRPr/>
            </a:pPr>
            <a:r>
              <a:rPr lang="en-US" sz="2100" dirty="0" smtClean="0">
                <a:latin typeface="+mj-lt"/>
              </a:rPr>
              <a:t>Perkins, Dwight H.; </a:t>
            </a:r>
            <a:r>
              <a:rPr lang="en-US" sz="2100" dirty="0" err="1" smtClean="0">
                <a:latin typeface="+mj-lt"/>
              </a:rPr>
              <a:t>Radelet</a:t>
            </a:r>
            <a:r>
              <a:rPr lang="en-US" sz="2100" dirty="0" smtClean="0">
                <a:latin typeface="+mj-lt"/>
              </a:rPr>
              <a:t>, Steven, </a:t>
            </a:r>
            <a:r>
              <a:rPr lang="en-US" sz="2100" dirty="0" err="1" smtClean="0">
                <a:latin typeface="+mj-lt"/>
              </a:rPr>
              <a:t>Lindauer</a:t>
            </a:r>
            <a:r>
              <a:rPr lang="en-US" sz="2100" dirty="0" smtClean="0">
                <a:latin typeface="+mj-lt"/>
              </a:rPr>
              <a:t>, David L. (2006):  Economics of Development, 6th edition, W.W. Norton, New York, London.</a:t>
            </a:r>
          </a:p>
          <a:p>
            <a:pPr marL="285750" lvl="1">
              <a:lnSpc>
                <a:spcPct val="90000"/>
              </a:lnSpc>
              <a:spcAft>
                <a:spcPts val="600"/>
              </a:spcAft>
              <a:buClrTx/>
              <a:buFont typeface="Arial" pitchFamily="34" charset="0"/>
              <a:buChar char="•"/>
              <a:defRPr/>
            </a:pPr>
            <a:r>
              <a:rPr lang="en-US" sz="2100" dirty="0" err="1" smtClean="0">
                <a:latin typeface="+mj-lt"/>
              </a:rPr>
              <a:t>Todaro</a:t>
            </a:r>
            <a:r>
              <a:rPr lang="en-US" sz="2100" dirty="0" smtClean="0">
                <a:latin typeface="+mj-lt"/>
              </a:rPr>
              <a:t>, Michael P.; Smith, Steven C. (2009): Economic Development. 10th edition, Addison-Wesley, Boston et al.</a:t>
            </a:r>
          </a:p>
          <a:p>
            <a:pPr marL="285750" lvl="1">
              <a:lnSpc>
                <a:spcPct val="90000"/>
              </a:lnSpc>
              <a:spcAft>
                <a:spcPts val="600"/>
              </a:spcAft>
              <a:buClrTx/>
              <a:buFont typeface="Arial" pitchFamily="34" charset="0"/>
              <a:buChar char="•"/>
              <a:defRPr/>
            </a:pPr>
            <a:r>
              <a:rPr lang="en-US" sz="2100" dirty="0" smtClean="0">
                <a:latin typeface="+mj-lt"/>
              </a:rPr>
              <a:t>Vogel, David (2005): The Market for Virtue, Brookings, Washington DC.</a:t>
            </a:r>
          </a:p>
          <a:p>
            <a:pPr marL="285750" lvl="1">
              <a:lnSpc>
                <a:spcPct val="90000"/>
              </a:lnSpc>
              <a:spcAft>
                <a:spcPts val="600"/>
              </a:spcAft>
              <a:buClrTx/>
              <a:buFont typeface="Arial" pitchFamily="34" charset="0"/>
              <a:buChar char="•"/>
              <a:defRPr/>
            </a:pPr>
            <a:r>
              <a:rPr lang="en-US" sz="2100" dirty="0" err="1" smtClean="0">
                <a:latin typeface="+mj-lt"/>
              </a:rPr>
              <a:t>Werther</a:t>
            </a:r>
            <a:r>
              <a:rPr lang="en-US" sz="2100" dirty="0" smtClean="0">
                <a:latin typeface="+mj-lt"/>
              </a:rPr>
              <a:t> B., William; Chandler, Davis (2006): Strategic Corporate social Responsibility, Sage Publications, Newcastle</a:t>
            </a:r>
          </a:p>
          <a:p>
            <a:pPr marL="285750" lvl="1">
              <a:lnSpc>
                <a:spcPct val="90000"/>
              </a:lnSpc>
              <a:spcAft>
                <a:spcPts val="600"/>
              </a:spcAft>
              <a:buClrTx/>
              <a:buFont typeface="Arial" pitchFamily="34" charset="0"/>
              <a:buChar char="•"/>
              <a:defRPr/>
            </a:pPr>
            <a:r>
              <a:rPr lang="de-DE" sz="2100" dirty="0" smtClean="0">
                <a:latin typeface="+mj-lt"/>
              </a:rPr>
              <a:t>Global Reporting Initiative (www.globalreporting.org) </a:t>
            </a:r>
          </a:p>
          <a:p>
            <a:pPr marL="285750" lvl="1">
              <a:lnSpc>
                <a:spcPct val="90000"/>
              </a:lnSpc>
              <a:spcAft>
                <a:spcPts val="600"/>
              </a:spcAft>
              <a:buClrTx/>
              <a:buFont typeface="Arial" pitchFamily="34" charset="0"/>
              <a:buChar char="•"/>
              <a:defRPr/>
            </a:pPr>
            <a:r>
              <a:rPr lang="de-DE" sz="2100" dirty="0" smtClean="0">
                <a:latin typeface="+mj-lt"/>
              </a:rPr>
              <a:t>www.iso.org</a:t>
            </a:r>
          </a:p>
          <a:p>
            <a:pPr marL="285750" lvl="1">
              <a:lnSpc>
                <a:spcPct val="90000"/>
              </a:lnSpc>
              <a:spcAft>
                <a:spcPts val="600"/>
              </a:spcAft>
              <a:buClrTx/>
              <a:buFont typeface="Arial" pitchFamily="34" charset="0"/>
              <a:buChar char="•"/>
              <a:defRPr/>
            </a:pPr>
            <a:r>
              <a:rPr lang="de-DE" sz="2100" dirty="0" err="1" smtClean="0">
                <a:latin typeface="+mj-lt"/>
              </a:rPr>
              <a:t>European</a:t>
            </a:r>
            <a:r>
              <a:rPr lang="de-DE" sz="2100" dirty="0" smtClean="0">
                <a:latin typeface="+mj-lt"/>
              </a:rPr>
              <a:t> </a:t>
            </a:r>
            <a:r>
              <a:rPr lang="de-DE" sz="2100" dirty="0" err="1" smtClean="0">
                <a:latin typeface="+mj-lt"/>
              </a:rPr>
              <a:t>Commission</a:t>
            </a:r>
            <a:r>
              <a:rPr lang="de-DE" sz="2100" dirty="0" smtClean="0">
                <a:latin typeface="+mj-lt"/>
              </a:rPr>
              <a:t> (http://ec.europa.eu/index_de.htm)</a:t>
            </a:r>
          </a:p>
          <a:p>
            <a:pPr marL="285750" lvl="1">
              <a:lnSpc>
                <a:spcPct val="90000"/>
              </a:lnSpc>
              <a:spcAft>
                <a:spcPts val="600"/>
              </a:spcAft>
              <a:buClrTx/>
              <a:buFont typeface="Arial" pitchFamily="34" charset="0"/>
              <a:buChar char="•"/>
              <a:defRPr/>
            </a:pPr>
            <a:r>
              <a:rPr lang="de-DE" sz="2100" dirty="0" smtClean="0">
                <a:latin typeface="+mj-lt"/>
              </a:rPr>
              <a:t>United </a:t>
            </a:r>
            <a:r>
              <a:rPr lang="de-DE" sz="2100" dirty="0" err="1" smtClean="0">
                <a:latin typeface="+mj-lt"/>
              </a:rPr>
              <a:t>Nations</a:t>
            </a:r>
            <a:r>
              <a:rPr lang="de-DE" sz="2100" dirty="0" smtClean="0">
                <a:latin typeface="+mj-lt"/>
              </a:rPr>
              <a:t> (http://www.unglobalcompact.org)</a:t>
            </a:r>
          </a:p>
          <a:p>
            <a:pPr lvl="1">
              <a:lnSpc>
                <a:spcPct val="90000"/>
              </a:lnSpc>
              <a:defRPr/>
            </a:pPr>
            <a:endParaRPr lang="en-GB" dirty="0" smtClean="0"/>
          </a:p>
          <a:p>
            <a:pPr>
              <a:lnSpc>
                <a:spcPct val="90000"/>
              </a:lnSpc>
              <a:defRPr/>
            </a:pPr>
            <a:endParaRPr lang="de-DE" sz="2400" dirty="0" smtClean="0"/>
          </a:p>
        </p:txBody>
      </p:sp>
      <p:sp>
        <p:nvSpPr>
          <p:cNvPr id="9218" name="Rectangle 2"/>
          <p:cNvSpPr>
            <a:spLocks noGrp="1" noChangeArrowheads="1"/>
          </p:cNvSpPr>
          <p:nvPr>
            <p:ph type="title"/>
          </p:nvPr>
        </p:nvSpPr>
        <p:spPr/>
        <p:txBody>
          <a:bodyPr>
            <a:normAutofit/>
          </a:bodyPr>
          <a:lstStyle/>
          <a:p>
            <a:r>
              <a:rPr lang="de-DE" sz="2800" dirty="0" smtClean="0"/>
              <a:t>Literatur</a:t>
            </a:r>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Inhaltsplatzhalter 27"/>
          <p:cNvSpPr>
            <a:spLocks noGrp="1"/>
          </p:cNvSpPr>
          <p:nvPr>
            <p:ph sz="quarter" idx="1"/>
          </p:nvPr>
        </p:nvSpPr>
        <p:spPr/>
        <p:txBody>
          <a:bodyPr/>
          <a:lstStyle/>
          <a:p>
            <a:endParaRPr lang="de-DE"/>
          </a:p>
        </p:txBody>
      </p:sp>
      <p:sp>
        <p:nvSpPr>
          <p:cNvPr id="11267" name="Rectangle 3"/>
          <p:cNvSpPr>
            <a:spLocks noGrp="1" noChangeArrowheads="1"/>
          </p:cNvSpPr>
          <p:nvPr>
            <p:ph type="title"/>
          </p:nvPr>
        </p:nvSpPr>
        <p:spPr>
          <a:noFill/>
        </p:spPr>
        <p:txBody>
          <a:bodyPr>
            <a:normAutofit/>
          </a:bodyPr>
          <a:lstStyle/>
          <a:p>
            <a:r>
              <a:rPr lang="de-DE" sz="2800" dirty="0" smtClean="0"/>
              <a:t>Unternehmensverantwortung für nachhaltige Globalisierung</a:t>
            </a:r>
            <a:endParaRPr lang="en-US" sz="2800" dirty="0" smtClean="0"/>
          </a:p>
        </p:txBody>
      </p:sp>
      <p:sp>
        <p:nvSpPr>
          <p:cNvPr id="5" name="Text Box 21"/>
          <p:cNvSpPr txBox="1">
            <a:spLocks noChangeArrowheads="1"/>
          </p:cNvSpPr>
          <p:nvPr/>
        </p:nvSpPr>
        <p:spPr bwMode="auto">
          <a:xfrm>
            <a:off x="2483768" y="5661248"/>
            <a:ext cx="864096" cy="216024"/>
          </a:xfrm>
          <a:prstGeom prst="rect">
            <a:avLst/>
          </a:prstGeom>
          <a:noFill/>
          <a:ln w="9525">
            <a:noFill/>
            <a:miter lim="800000"/>
            <a:headEnd/>
            <a:tailEnd/>
          </a:ln>
        </p:spPr>
        <p:txBody>
          <a:bodyPr wrap="square">
            <a:spAutoFit/>
          </a:bodyPr>
          <a:lstStyle/>
          <a:p>
            <a:pPr>
              <a:spcBef>
                <a:spcPct val="50000"/>
              </a:spcBef>
              <a:defRPr/>
            </a:pPr>
            <a:r>
              <a:rPr lang="en-GB" sz="800" dirty="0" smtClean="0">
                <a:latin typeface="+mj-lt"/>
                <a:cs typeface="Arial" charset="0"/>
              </a:rPr>
              <a:t>Carroll </a:t>
            </a:r>
            <a:r>
              <a:rPr lang="en-GB" sz="800" dirty="0">
                <a:latin typeface="+mj-lt"/>
                <a:cs typeface="Arial" charset="0"/>
              </a:rPr>
              <a:t>(1991)</a:t>
            </a:r>
          </a:p>
        </p:txBody>
      </p:sp>
      <p:grpSp>
        <p:nvGrpSpPr>
          <p:cNvPr id="2" name="Gruppieren 5"/>
          <p:cNvGrpSpPr/>
          <p:nvPr/>
        </p:nvGrpSpPr>
        <p:grpSpPr>
          <a:xfrm>
            <a:off x="251520" y="1556792"/>
            <a:ext cx="8552034" cy="4105275"/>
            <a:chOff x="288925" y="1882775"/>
            <a:chExt cx="8552034" cy="4105275"/>
          </a:xfrm>
        </p:grpSpPr>
        <p:grpSp>
          <p:nvGrpSpPr>
            <p:cNvPr id="3" name="Group 5"/>
            <p:cNvGrpSpPr>
              <a:grpSpLocks/>
            </p:cNvGrpSpPr>
            <p:nvPr/>
          </p:nvGrpSpPr>
          <p:grpSpPr bwMode="auto">
            <a:xfrm>
              <a:off x="288925" y="1882775"/>
              <a:ext cx="5940425" cy="4105275"/>
              <a:chOff x="2592" y="1488"/>
              <a:chExt cx="2832" cy="2496"/>
            </a:xfrm>
          </p:grpSpPr>
          <p:sp>
            <p:nvSpPr>
              <p:cNvPr id="21" name="AutoShape 6"/>
              <p:cNvSpPr>
                <a:spLocks noChangeArrowheads="1"/>
              </p:cNvSpPr>
              <p:nvPr/>
            </p:nvSpPr>
            <p:spPr bwMode="auto">
              <a:xfrm>
                <a:off x="2592" y="1488"/>
                <a:ext cx="2832" cy="2496"/>
              </a:xfrm>
              <a:prstGeom prst="triangle">
                <a:avLst>
                  <a:gd name="adj" fmla="val 50000"/>
                </a:avLst>
              </a:prstGeom>
              <a:gradFill rotWithShape="0">
                <a:gsLst>
                  <a:gs pos="0">
                    <a:srgbClr val="CCFFFF"/>
                  </a:gs>
                  <a:gs pos="100000">
                    <a:srgbClr val="84A5A5"/>
                  </a:gs>
                </a:gsLst>
                <a:lin ang="54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rgbClr val="CCFFFF"/>
                </a:extrusionClr>
              </a:sp3d>
            </p:spPr>
            <p:txBody>
              <a:bodyPr wrap="none" anchor="ctr">
                <a:flatTx/>
              </a:bodyPr>
              <a:lstStyle/>
              <a:p>
                <a:pPr>
                  <a:defRPr/>
                </a:pPr>
                <a:endParaRPr lang="de-DE">
                  <a:latin typeface="+mj-lt"/>
                </a:endParaRPr>
              </a:p>
            </p:txBody>
          </p:sp>
          <p:sp>
            <p:nvSpPr>
              <p:cNvPr id="22" name="Line 7"/>
              <p:cNvSpPr>
                <a:spLocks noChangeShapeType="1"/>
              </p:cNvSpPr>
              <p:nvPr/>
            </p:nvSpPr>
            <p:spPr bwMode="auto">
              <a:xfrm>
                <a:off x="2928" y="3408"/>
                <a:ext cx="2160" cy="0"/>
              </a:xfrm>
              <a:prstGeom prst="line">
                <a:avLst/>
              </a:prstGeom>
              <a:noFill/>
              <a:ln w="12700">
                <a:solidFill>
                  <a:srgbClr val="FFFFFF"/>
                </a:solidFill>
                <a:round/>
                <a:headEnd/>
                <a:tailEnd/>
              </a:ln>
            </p:spPr>
            <p:txBody>
              <a:bodyPr wrap="none"/>
              <a:lstStyle/>
              <a:p>
                <a:pPr>
                  <a:defRPr/>
                </a:pPr>
                <a:endParaRPr lang="de-DE">
                  <a:latin typeface="+mj-lt"/>
                </a:endParaRPr>
              </a:p>
            </p:txBody>
          </p:sp>
          <p:sp>
            <p:nvSpPr>
              <p:cNvPr id="23" name="Line 8"/>
              <p:cNvSpPr>
                <a:spLocks noChangeShapeType="1"/>
              </p:cNvSpPr>
              <p:nvPr/>
            </p:nvSpPr>
            <p:spPr bwMode="auto">
              <a:xfrm>
                <a:off x="3552" y="2304"/>
                <a:ext cx="913" cy="0"/>
              </a:xfrm>
              <a:prstGeom prst="line">
                <a:avLst/>
              </a:prstGeom>
              <a:noFill/>
              <a:ln w="12700">
                <a:solidFill>
                  <a:srgbClr val="FFFFFF"/>
                </a:solidFill>
                <a:round/>
                <a:headEnd/>
                <a:tailEnd/>
              </a:ln>
            </p:spPr>
            <p:txBody>
              <a:bodyPr wrap="none"/>
              <a:lstStyle/>
              <a:p>
                <a:pPr>
                  <a:defRPr/>
                </a:pPr>
                <a:endParaRPr lang="de-DE">
                  <a:latin typeface="+mj-lt"/>
                </a:endParaRPr>
              </a:p>
            </p:txBody>
          </p:sp>
          <p:sp>
            <p:nvSpPr>
              <p:cNvPr id="24" name="Line 9"/>
              <p:cNvSpPr>
                <a:spLocks noChangeShapeType="1"/>
              </p:cNvSpPr>
              <p:nvPr/>
            </p:nvSpPr>
            <p:spPr bwMode="auto">
              <a:xfrm>
                <a:off x="3216" y="2880"/>
                <a:ext cx="1582" cy="0"/>
              </a:xfrm>
              <a:prstGeom prst="line">
                <a:avLst/>
              </a:prstGeom>
              <a:noFill/>
              <a:ln w="12700">
                <a:solidFill>
                  <a:srgbClr val="FFFFFF"/>
                </a:solidFill>
                <a:round/>
                <a:headEnd/>
                <a:tailEnd/>
              </a:ln>
            </p:spPr>
            <p:txBody>
              <a:bodyPr wrap="none"/>
              <a:lstStyle/>
              <a:p>
                <a:pPr>
                  <a:defRPr/>
                </a:pPr>
                <a:endParaRPr lang="de-DE">
                  <a:latin typeface="+mj-lt"/>
                </a:endParaRPr>
              </a:p>
            </p:txBody>
          </p:sp>
          <p:sp>
            <p:nvSpPr>
              <p:cNvPr id="25" name="Line 10"/>
              <p:cNvSpPr>
                <a:spLocks noChangeShapeType="1"/>
              </p:cNvSpPr>
              <p:nvPr/>
            </p:nvSpPr>
            <p:spPr bwMode="auto">
              <a:xfrm flipV="1">
                <a:off x="5088" y="3216"/>
                <a:ext cx="144" cy="192"/>
              </a:xfrm>
              <a:prstGeom prst="line">
                <a:avLst/>
              </a:prstGeom>
              <a:noFill/>
              <a:ln w="12700">
                <a:solidFill>
                  <a:srgbClr val="FFFFFF"/>
                </a:solidFill>
                <a:round/>
                <a:headEnd/>
                <a:tailEnd/>
              </a:ln>
            </p:spPr>
            <p:txBody>
              <a:bodyPr wrap="none"/>
              <a:lstStyle/>
              <a:p>
                <a:pPr>
                  <a:defRPr/>
                </a:pPr>
                <a:endParaRPr lang="de-DE">
                  <a:latin typeface="+mj-lt"/>
                </a:endParaRPr>
              </a:p>
            </p:txBody>
          </p:sp>
          <p:sp>
            <p:nvSpPr>
              <p:cNvPr id="26" name="Line 11"/>
              <p:cNvSpPr>
                <a:spLocks noChangeShapeType="1"/>
              </p:cNvSpPr>
              <p:nvPr/>
            </p:nvSpPr>
            <p:spPr bwMode="auto">
              <a:xfrm flipV="1">
                <a:off x="4464" y="2112"/>
                <a:ext cx="144" cy="185"/>
              </a:xfrm>
              <a:prstGeom prst="line">
                <a:avLst/>
              </a:prstGeom>
              <a:noFill/>
              <a:ln w="12700">
                <a:solidFill>
                  <a:srgbClr val="FFFFFF"/>
                </a:solidFill>
                <a:round/>
                <a:headEnd/>
                <a:tailEnd/>
              </a:ln>
            </p:spPr>
            <p:txBody>
              <a:bodyPr wrap="none"/>
              <a:lstStyle/>
              <a:p>
                <a:pPr>
                  <a:defRPr/>
                </a:pPr>
                <a:endParaRPr lang="de-DE">
                  <a:latin typeface="+mj-lt"/>
                </a:endParaRPr>
              </a:p>
            </p:txBody>
          </p:sp>
          <p:sp>
            <p:nvSpPr>
              <p:cNvPr id="27" name="Line 12"/>
              <p:cNvSpPr>
                <a:spLocks noChangeShapeType="1"/>
              </p:cNvSpPr>
              <p:nvPr/>
            </p:nvSpPr>
            <p:spPr bwMode="auto">
              <a:xfrm flipV="1">
                <a:off x="4800" y="2688"/>
                <a:ext cx="145" cy="192"/>
              </a:xfrm>
              <a:prstGeom prst="line">
                <a:avLst/>
              </a:prstGeom>
              <a:noFill/>
              <a:ln w="12700">
                <a:solidFill>
                  <a:srgbClr val="FFFFFF"/>
                </a:solidFill>
                <a:round/>
                <a:headEnd/>
                <a:tailEnd/>
              </a:ln>
            </p:spPr>
            <p:txBody>
              <a:bodyPr wrap="none"/>
              <a:lstStyle/>
              <a:p>
                <a:pPr>
                  <a:defRPr/>
                </a:pPr>
                <a:endParaRPr lang="de-DE">
                  <a:latin typeface="+mj-lt"/>
                </a:endParaRPr>
              </a:p>
            </p:txBody>
          </p:sp>
        </p:grpSp>
        <p:sp>
          <p:nvSpPr>
            <p:cNvPr id="9" name="Text Box 13"/>
            <p:cNvSpPr txBox="1">
              <a:spLocks noChangeArrowheads="1"/>
            </p:cNvSpPr>
            <p:nvPr/>
          </p:nvSpPr>
          <p:spPr bwMode="auto">
            <a:xfrm>
              <a:off x="2613025" y="2595563"/>
              <a:ext cx="1387475" cy="428625"/>
            </a:xfrm>
            <a:prstGeom prst="rect">
              <a:avLst/>
            </a:prstGeom>
            <a:noFill/>
            <a:ln w="9525">
              <a:noFill/>
              <a:miter lim="800000"/>
              <a:headEnd/>
              <a:tailEnd/>
            </a:ln>
          </p:spPr>
          <p:txBody>
            <a:bodyPr/>
            <a:lstStyle/>
            <a:p>
              <a:pPr>
                <a:defRPr/>
              </a:pPr>
              <a:r>
                <a:rPr lang="en-GB" sz="1600">
                  <a:solidFill>
                    <a:srgbClr val="003366"/>
                  </a:solidFill>
                  <a:latin typeface="+mj-lt"/>
                  <a:cs typeface="Arial" charset="0"/>
                </a:rPr>
                <a:t>Philanthropie</a:t>
              </a:r>
            </a:p>
            <a:p>
              <a:pPr>
                <a:defRPr/>
              </a:pPr>
              <a:endParaRPr lang="en-GB" sz="1600">
                <a:solidFill>
                  <a:srgbClr val="003366"/>
                </a:solidFill>
                <a:latin typeface="+mj-lt"/>
                <a:cs typeface="Arial" charset="0"/>
              </a:endParaRPr>
            </a:p>
          </p:txBody>
        </p:sp>
        <p:sp>
          <p:nvSpPr>
            <p:cNvPr id="10" name="Text Box 14"/>
            <p:cNvSpPr txBox="1">
              <a:spLocks noChangeArrowheads="1"/>
            </p:cNvSpPr>
            <p:nvPr/>
          </p:nvSpPr>
          <p:spPr bwMode="auto">
            <a:xfrm>
              <a:off x="2143125" y="3395663"/>
              <a:ext cx="2428875" cy="601662"/>
            </a:xfrm>
            <a:prstGeom prst="rect">
              <a:avLst/>
            </a:prstGeom>
            <a:noFill/>
            <a:ln w="9525">
              <a:noFill/>
              <a:miter lim="800000"/>
              <a:headEnd/>
              <a:tailEnd/>
            </a:ln>
          </p:spPr>
          <p:txBody>
            <a:bodyPr/>
            <a:lstStyle/>
            <a:p>
              <a:pPr>
                <a:defRPr/>
              </a:pPr>
              <a:r>
                <a:rPr lang="en-GB" sz="1600" dirty="0" err="1">
                  <a:solidFill>
                    <a:srgbClr val="003366"/>
                  </a:solidFill>
                  <a:latin typeface="+mj-lt"/>
                  <a:cs typeface="Arial" charset="0"/>
                </a:rPr>
                <a:t>Ethische</a:t>
              </a:r>
              <a:r>
                <a:rPr lang="en-GB" sz="1600" dirty="0">
                  <a:solidFill>
                    <a:srgbClr val="003366"/>
                  </a:solidFill>
                  <a:latin typeface="+mj-lt"/>
                  <a:cs typeface="Arial" charset="0"/>
                </a:rPr>
                <a:t> </a:t>
              </a:r>
              <a:r>
                <a:rPr lang="en-GB" sz="1600" dirty="0" err="1">
                  <a:solidFill>
                    <a:srgbClr val="003366"/>
                  </a:solidFill>
                  <a:latin typeface="+mj-lt"/>
                  <a:cs typeface="Arial" charset="0"/>
                </a:rPr>
                <a:t>Verantwortung</a:t>
              </a:r>
              <a:r>
                <a:rPr lang="en-GB" sz="1600" dirty="0">
                  <a:solidFill>
                    <a:srgbClr val="003366"/>
                  </a:solidFill>
                  <a:latin typeface="+mj-lt"/>
                  <a:cs typeface="Arial" charset="0"/>
                </a:rPr>
                <a:t> (“</a:t>
              </a:r>
              <a:r>
                <a:rPr lang="en-GB" sz="1600" dirty="0" err="1">
                  <a:solidFill>
                    <a:srgbClr val="003366"/>
                  </a:solidFill>
                  <a:latin typeface="+mj-lt"/>
                  <a:cs typeface="Arial" charset="0"/>
                </a:rPr>
                <a:t>Legitimität</a:t>
              </a:r>
              <a:r>
                <a:rPr lang="en-GB" sz="1600" dirty="0">
                  <a:solidFill>
                    <a:srgbClr val="003366"/>
                  </a:solidFill>
                  <a:latin typeface="+mj-lt"/>
                  <a:cs typeface="Arial" charset="0"/>
                </a:rPr>
                <a:t>”)</a:t>
              </a:r>
            </a:p>
          </p:txBody>
        </p:sp>
        <p:sp>
          <p:nvSpPr>
            <p:cNvPr id="11" name="Text Box 15"/>
            <p:cNvSpPr txBox="1">
              <a:spLocks noChangeArrowheads="1"/>
            </p:cNvSpPr>
            <p:nvPr/>
          </p:nvSpPr>
          <p:spPr bwMode="auto">
            <a:xfrm>
              <a:off x="2000250" y="4332288"/>
              <a:ext cx="2714625" cy="647700"/>
            </a:xfrm>
            <a:prstGeom prst="rect">
              <a:avLst/>
            </a:prstGeom>
            <a:noFill/>
            <a:ln w="9525">
              <a:noFill/>
              <a:miter lim="800000"/>
              <a:headEnd/>
              <a:tailEnd/>
            </a:ln>
          </p:spPr>
          <p:txBody>
            <a:bodyPr/>
            <a:lstStyle/>
            <a:p>
              <a:pPr>
                <a:defRPr/>
              </a:pPr>
              <a:r>
                <a:rPr lang="en-GB" sz="1600" dirty="0" err="1">
                  <a:solidFill>
                    <a:srgbClr val="003366"/>
                  </a:solidFill>
                  <a:latin typeface="+mj-lt"/>
                  <a:cs typeface="Arial" charset="0"/>
                </a:rPr>
                <a:t>Gesetzliche</a:t>
              </a:r>
              <a:r>
                <a:rPr lang="en-GB" sz="1600" dirty="0">
                  <a:solidFill>
                    <a:srgbClr val="003366"/>
                  </a:solidFill>
                  <a:latin typeface="+mj-lt"/>
                  <a:cs typeface="Arial" charset="0"/>
                </a:rPr>
                <a:t> </a:t>
              </a:r>
              <a:r>
                <a:rPr lang="en-GB" sz="1600" dirty="0" err="1">
                  <a:solidFill>
                    <a:srgbClr val="003366"/>
                  </a:solidFill>
                  <a:latin typeface="+mj-lt"/>
                  <a:cs typeface="Arial" charset="0"/>
                </a:rPr>
                <a:t>Verantwortung</a:t>
              </a:r>
              <a:r>
                <a:rPr lang="en-GB" sz="1600" dirty="0">
                  <a:solidFill>
                    <a:srgbClr val="003366"/>
                  </a:solidFill>
                  <a:latin typeface="+mj-lt"/>
                  <a:cs typeface="Arial" charset="0"/>
                </a:rPr>
                <a:t> (“</a:t>
              </a:r>
              <a:r>
                <a:rPr lang="en-GB" sz="1600" dirty="0" err="1">
                  <a:solidFill>
                    <a:srgbClr val="003366"/>
                  </a:solidFill>
                  <a:latin typeface="+mj-lt"/>
                  <a:cs typeface="Arial" charset="0"/>
                </a:rPr>
                <a:t>Legalität</a:t>
              </a:r>
              <a:r>
                <a:rPr lang="en-GB" sz="1600" dirty="0">
                  <a:solidFill>
                    <a:srgbClr val="003366"/>
                  </a:solidFill>
                  <a:latin typeface="+mj-lt"/>
                  <a:cs typeface="Arial" charset="0"/>
                </a:rPr>
                <a:t>”) </a:t>
              </a:r>
            </a:p>
          </p:txBody>
        </p:sp>
        <p:sp>
          <p:nvSpPr>
            <p:cNvPr id="12" name="Text Box 16"/>
            <p:cNvSpPr txBox="1">
              <a:spLocks noChangeArrowheads="1"/>
            </p:cNvSpPr>
            <p:nvPr/>
          </p:nvSpPr>
          <p:spPr bwMode="auto">
            <a:xfrm>
              <a:off x="2000250" y="5195888"/>
              <a:ext cx="3000375" cy="647700"/>
            </a:xfrm>
            <a:prstGeom prst="rect">
              <a:avLst/>
            </a:prstGeom>
            <a:noFill/>
            <a:ln w="9525">
              <a:noFill/>
              <a:miter lim="800000"/>
              <a:headEnd/>
              <a:tailEnd/>
            </a:ln>
          </p:spPr>
          <p:txBody>
            <a:bodyPr/>
            <a:lstStyle/>
            <a:p>
              <a:pPr>
                <a:defRPr/>
              </a:pPr>
              <a:r>
                <a:rPr lang="en-GB" sz="1600">
                  <a:solidFill>
                    <a:srgbClr val="003366"/>
                  </a:solidFill>
                  <a:latin typeface="+mj-lt"/>
                  <a:cs typeface="Arial" charset="0"/>
                </a:rPr>
                <a:t>Ökonomische Verantwortung (“Rentabilität”)</a:t>
              </a:r>
            </a:p>
            <a:p>
              <a:pPr>
                <a:defRPr/>
              </a:pPr>
              <a:endParaRPr lang="en-GB" sz="1600">
                <a:solidFill>
                  <a:srgbClr val="003366"/>
                </a:solidFill>
                <a:latin typeface="+mj-lt"/>
                <a:cs typeface="Arial" charset="0"/>
              </a:endParaRPr>
            </a:p>
          </p:txBody>
        </p:sp>
        <p:sp>
          <p:nvSpPr>
            <p:cNvPr id="13" name="Text Box 17"/>
            <p:cNvSpPr txBox="1">
              <a:spLocks noChangeArrowheads="1"/>
            </p:cNvSpPr>
            <p:nvPr/>
          </p:nvSpPr>
          <p:spPr bwMode="auto">
            <a:xfrm>
              <a:off x="4105275" y="2098675"/>
              <a:ext cx="2482850" cy="342900"/>
            </a:xfrm>
            <a:prstGeom prst="rect">
              <a:avLst/>
            </a:prstGeom>
            <a:noFill/>
            <a:ln w="9525">
              <a:noFill/>
              <a:miter lim="800000"/>
              <a:headEnd/>
              <a:tailEnd/>
            </a:ln>
          </p:spPr>
          <p:txBody>
            <a:bodyPr/>
            <a:lstStyle/>
            <a:p>
              <a:pPr>
                <a:defRPr/>
              </a:pPr>
              <a:r>
                <a:rPr lang="en-GB" sz="2000">
                  <a:solidFill>
                    <a:srgbClr val="003366"/>
                  </a:solidFill>
                  <a:latin typeface="+mj-lt"/>
                  <a:cs typeface="Arial" charset="0"/>
                </a:rPr>
                <a:t>Erwünscht</a:t>
              </a:r>
            </a:p>
          </p:txBody>
        </p:sp>
        <p:sp>
          <p:nvSpPr>
            <p:cNvPr id="14" name="Text Box 18"/>
            <p:cNvSpPr txBox="1">
              <a:spLocks noChangeArrowheads="1"/>
            </p:cNvSpPr>
            <p:nvPr/>
          </p:nvSpPr>
          <p:spPr bwMode="auto">
            <a:xfrm>
              <a:off x="5545138" y="4043363"/>
              <a:ext cx="2603500" cy="342900"/>
            </a:xfrm>
            <a:prstGeom prst="rect">
              <a:avLst/>
            </a:prstGeom>
            <a:noFill/>
            <a:ln w="9525">
              <a:noFill/>
              <a:miter lim="800000"/>
              <a:headEnd/>
              <a:tailEnd/>
            </a:ln>
          </p:spPr>
          <p:txBody>
            <a:bodyPr/>
            <a:lstStyle/>
            <a:p>
              <a:pPr>
                <a:defRPr/>
              </a:pPr>
              <a:r>
                <a:rPr lang="en-GB" sz="2000">
                  <a:solidFill>
                    <a:srgbClr val="003366"/>
                  </a:solidFill>
                  <a:latin typeface="+mj-lt"/>
                  <a:cs typeface="Arial" charset="0"/>
                </a:rPr>
                <a:t>Verlangt</a:t>
              </a:r>
            </a:p>
          </p:txBody>
        </p:sp>
        <p:sp>
          <p:nvSpPr>
            <p:cNvPr id="15" name="Text Box 19"/>
            <p:cNvSpPr txBox="1">
              <a:spLocks noChangeArrowheads="1"/>
            </p:cNvSpPr>
            <p:nvPr/>
          </p:nvSpPr>
          <p:spPr bwMode="auto">
            <a:xfrm>
              <a:off x="4897438" y="3179763"/>
              <a:ext cx="2592387" cy="342900"/>
            </a:xfrm>
            <a:prstGeom prst="rect">
              <a:avLst/>
            </a:prstGeom>
            <a:noFill/>
            <a:ln w="9525">
              <a:noFill/>
              <a:miter lim="800000"/>
              <a:headEnd/>
              <a:tailEnd/>
            </a:ln>
          </p:spPr>
          <p:txBody>
            <a:bodyPr/>
            <a:lstStyle/>
            <a:p>
              <a:pPr>
                <a:defRPr/>
              </a:pPr>
              <a:r>
                <a:rPr lang="en-GB" sz="2000">
                  <a:solidFill>
                    <a:srgbClr val="003366"/>
                  </a:solidFill>
                  <a:latin typeface="+mj-lt"/>
                  <a:cs typeface="Arial" charset="0"/>
                </a:rPr>
                <a:t>Erwartet</a:t>
              </a:r>
            </a:p>
          </p:txBody>
        </p:sp>
        <p:sp>
          <p:nvSpPr>
            <p:cNvPr id="16" name="Text Box 20"/>
            <p:cNvSpPr txBox="1">
              <a:spLocks noChangeArrowheads="1"/>
            </p:cNvSpPr>
            <p:nvPr/>
          </p:nvSpPr>
          <p:spPr bwMode="auto">
            <a:xfrm>
              <a:off x="6048375" y="4835525"/>
              <a:ext cx="2484438" cy="342900"/>
            </a:xfrm>
            <a:prstGeom prst="rect">
              <a:avLst/>
            </a:prstGeom>
            <a:noFill/>
            <a:ln w="9525">
              <a:noFill/>
              <a:miter lim="800000"/>
              <a:headEnd/>
              <a:tailEnd/>
            </a:ln>
          </p:spPr>
          <p:txBody>
            <a:bodyPr/>
            <a:lstStyle/>
            <a:p>
              <a:pPr>
                <a:defRPr/>
              </a:pPr>
              <a:r>
                <a:rPr lang="en-GB" sz="2000">
                  <a:solidFill>
                    <a:srgbClr val="003366"/>
                  </a:solidFill>
                  <a:latin typeface="+mj-lt"/>
                  <a:cs typeface="Arial" charset="0"/>
                </a:rPr>
                <a:t>Verlangt</a:t>
              </a:r>
            </a:p>
          </p:txBody>
        </p:sp>
        <p:sp>
          <p:nvSpPr>
            <p:cNvPr id="17" name="AutoShape 19"/>
            <p:cNvSpPr>
              <a:spLocks/>
            </p:cNvSpPr>
            <p:nvPr/>
          </p:nvSpPr>
          <p:spPr bwMode="auto">
            <a:xfrm>
              <a:off x="6491288" y="1930400"/>
              <a:ext cx="152400" cy="927100"/>
            </a:xfrm>
            <a:prstGeom prst="rightBrace">
              <a:avLst>
                <a:gd name="adj1" fmla="val 35486"/>
                <a:gd name="adj2" fmla="val 50000"/>
              </a:avLst>
            </a:prstGeom>
            <a:noFill/>
            <a:ln w="28575">
              <a:solidFill>
                <a:srgbClr val="5F5F5F"/>
              </a:solidFill>
              <a:round/>
              <a:headEnd/>
              <a:tailEnd/>
            </a:ln>
          </p:spPr>
          <p:txBody>
            <a:bodyPr wrap="none" anchor="ctr"/>
            <a:lstStyle/>
            <a:p>
              <a:pPr>
                <a:defRPr/>
              </a:pPr>
              <a:endParaRPr lang="de-DE">
                <a:latin typeface="+mj-lt"/>
              </a:endParaRPr>
            </a:p>
          </p:txBody>
        </p:sp>
        <p:sp>
          <p:nvSpPr>
            <p:cNvPr id="18" name="Textfeld 17"/>
            <p:cNvSpPr txBox="1">
              <a:spLocks noChangeArrowheads="1"/>
            </p:cNvSpPr>
            <p:nvPr/>
          </p:nvSpPr>
          <p:spPr bwMode="auto">
            <a:xfrm>
              <a:off x="6756400" y="2000250"/>
              <a:ext cx="2024063" cy="830263"/>
            </a:xfrm>
            <a:prstGeom prst="rect">
              <a:avLst/>
            </a:prstGeom>
            <a:noFill/>
            <a:ln w="9525">
              <a:noFill/>
              <a:miter lim="800000"/>
              <a:headEnd/>
              <a:tailEnd/>
            </a:ln>
          </p:spPr>
          <p:txBody>
            <a:bodyPr>
              <a:spAutoFit/>
            </a:bodyPr>
            <a:lstStyle/>
            <a:p>
              <a:pPr>
                <a:defRPr/>
              </a:pPr>
              <a:r>
                <a:rPr lang="de-DE">
                  <a:latin typeface="+mj-lt"/>
                </a:rPr>
                <a:t>„Ethische“ CSR</a:t>
              </a:r>
            </a:p>
          </p:txBody>
        </p:sp>
        <p:sp>
          <p:nvSpPr>
            <p:cNvPr id="19" name="AutoShape 20"/>
            <p:cNvSpPr>
              <a:spLocks/>
            </p:cNvSpPr>
            <p:nvPr/>
          </p:nvSpPr>
          <p:spPr bwMode="auto">
            <a:xfrm>
              <a:off x="6357938" y="3132138"/>
              <a:ext cx="406400" cy="685800"/>
            </a:xfrm>
            <a:prstGeom prst="rightBrace">
              <a:avLst>
                <a:gd name="adj1" fmla="val 14062"/>
                <a:gd name="adj2" fmla="val 50000"/>
              </a:avLst>
            </a:prstGeom>
            <a:noFill/>
            <a:ln w="28575">
              <a:solidFill>
                <a:srgbClr val="5F5F5F"/>
              </a:solidFill>
              <a:round/>
              <a:headEnd/>
              <a:tailEnd/>
            </a:ln>
          </p:spPr>
          <p:txBody>
            <a:bodyPr wrap="none" anchor="ctr"/>
            <a:lstStyle/>
            <a:p>
              <a:pPr>
                <a:defRPr/>
              </a:pPr>
              <a:endParaRPr lang="de-DE">
                <a:latin typeface="+mj-lt"/>
              </a:endParaRPr>
            </a:p>
          </p:txBody>
        </p:sp>
        <p:sp>
          <p:nvSpPr>
            <p:cNvPr id="20" name="Text Box 25"/>
            <p:cNvSpPr txBox="1">
              <a:spLocks noChangeArrowheads="1"/>
            </p:cNvSpPr>
            <p:nvPr/>
          </p:nvSpPr>
          <p:spPr bwMode="auto">
            <a:xfrm>
              <a:off x="6841653" y="3250927"/>
              <a:ext cx="1999306" cy="369332"/>
            </a:xfrm>
            <a:prstGeom prst="rect">
              <a:avLst/>
            </a:prstGeom>
            <a:noFill/>
            <a:ln w="28575" algn="ctr">
              <a:noFill/>
              <a:miter lim="800000"/>
              <a:headEnd/>
              <a:tailEnd/>
            </a:ln>
          </p:spPr>
          <p:txBody>
            <a:bodyPr wrap="square">
              <a:spAutoFit/>
            </a:bodyPr>
            <a:lstStyle/>
            <a:p>
              <a:pPr>
                <a:defRPr/>
              </a:pPr>
              <a:r>
                <a:rPr lang="en-US" dirty="0" err="1" smtClean="0">
                  <a:solidFill>
                    <a:srgbClr val="FF3300"/>
                  </a:solidFill>
                  <a:latin typeface="+mj-lt"/>
                </a:rPr>
                <a:t>Strategische</a:t>
              </a:r>
              <a:r>
                <a:rPr lang="en-US" dirty="0">
                  <a:solidFill>
                    <a:srgbClr val="FF3300"/>
                  </a:solidFill>
                  <a:latin typeface="+mj-lt"/>
                </a:rPr>
                <a:t> </a:t>
              </a:r>
              <a:r>
                <a:rPr lang="en-US" dirty="0" smtClean="0">
                  <a:solidFill>
                    <a:srgbClr val="FF3300"/>
                  </a:solidFill>
                  <a:latin typeface="+mj-lt"/>
                </a:rPr>
                <a:t>CSR</a:t>
              </a:r>
              <a:endParaRPr lang="en-US" dirty="0">
                <a:solidFill>
                  <a:srgbClr val="FF3300"/>
                </a:solidFill>
                <a:latin typeface="+mj-lt"/>
              </a:endParaRPr>
            </a:p>
          </p:txBody>
        </p:sp>
      </p:gr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p:txBody>
          <a:bodyPr>
            <a:normAutofit/>
          </a:bodyPr>
          <a:lstStyle/>
          <a:p>
            <a:pPr marL="285750" indent="-285750">
              <a:spcAft>
                <a:spcPts val="600"/>
              </a:spcAft>
              <a:buClrTx/>
              <a:buFont typeface="Arial" pitchFamily="34" charset="0"/>
              <a:buChar char="•"/>
              <a:defRPr/>
            </a:pPr>
            <a:r>
              <a:rPr lang="en-US" sz="2100" dirty="0" smtClean="0">
                <a:latin typeface="+mj-lt"/>
              </a:rPr>
              <a:t>„</a:t>
            </a:r>
            <a:r>
              <a:rPr lang="en-US" sz="2100" dirty="0" err="1" smtClean="0">
                <a:latin typeface="+mj-lt"/>
              </a:rPr>
              <a:t>Ethische</a:t>
            </a:r>
            <a:r>
              <a:rPr lang="en-US" sz="2100" dirty="0" smtClean="0">
                <a:latin typeface="+mj-lt"/>
              </a:rPr>
              <a:t>“ CSR = </a:t>
            </a:r>
            <a:r>
              <a:rPr lang="en-US" sz="2100" dirty="0" err="1" smtClean="0">
                <a:latin typeface="+mj-lt"/>
              </a:rPr>
              <a:t>Spenden</a:t>
            </a:r>
            <a:r>
              <a:rPr lang="en-US" sz="2100" dirty="0" smtClean="0">
                <a:latin typeface="+mj-lt"/>
              </a:rPr>
              <a:t> und </a:t>
            </a:r>
            <a:r>
              <a:rPr lang="en-US" sz="2100" dirty="0" err="1" smtClean="0">
                <a:latin typeface="+mj-lt"/>
              </a:rPr>
              <a:t>Förderung</a:t>
            </a:r>
            <a:r>
              <a:rPr lang="en-US" sz="2100" dirty="0" smtClean="0">
                <a:latin typeface="+mj-lt"/>
              </a:rPr>
              <a:t> </a:t>
            </a:r>
            <a:r>
              <a:rPr lang="en-US" sz="2100" dirty="0" err="1" smtClean="0">
                <a:latin typeface="+mj-lt"/>
              </a:rPr>
              <a:t>ohne</a:t>
            </a:r>
            <a:r>
              <a:rPr lang="en-US" sz="2100" dirty="0" smtClean="0">
                <a:latin typeface="+mj-lt"/>
              </a:rPr>
              <a:t> </a:t>
            </a:r>
            <a:r>
              <a:rPr lang="en-US" sz="2100" dirty="0" err="1" smtClean="0">
                <a:latin typeface="+mj-lt"/>
              </a:rPr>
              <a:t>direkten</a:t>
            </a:r>
            <a:r>
              <a:rPr lang="en-US" sz="2100" dirty="0" smtClean="0">
                <a:latin typeface="+mj-lt"/>
              </a:rPr>
              <a:t> </a:t>
            </a:r>
            <a:r>
              <a:rPr lang="en-US" sz="2100" dirty="0" err="1" smtClean="0">
                <a:latin typeface="+mj-lt"/>
              </a:rPr>
              <a:t>Zusammenhang</a:t>
            </a:r>
            <a:r>
              <a:rPr lang="en-US" sz="2100" dirty="0" smtClean="0">
                <a:latin typeface="+mj-lt"/>
              </a:rPr>
              <a:t> </a:t>
            </a:r>
            <a:r>
              <a:rPr lang="en-US" sz="2100" dirty="0" err="1" smtClean="0">
                <a:latin typeface="+mj-lt"/>
              </a:rPr>
              <a:t>mit</a:t>
            </a:r>
            <a:r>
              <a:rPr lang="en-US" sz="2100" dirty="0" smtClean="0">
                <a:latin typeface="+mj-lt"/>
              </a:rPr>
              <a:t> den </a:t>
            </a:r>
            <a:r>
              <a:rPr lang="en-US" sz="2100" dirty="0" err="1" smtClean="0">
                <a:latin typeface="+mj-lt"/>
              </a:rPr>
              <a:t>wirtschaftlichen</a:t>
            </a:r>
            <a:r>
              <a:rPr lang="en-US" sz="2100" dirty="0" smtClean="0">
                <a:latin typeface="+mj-lt"/>
              </a:rPr>
              <a:t> </a:t>
            </a:r>
            <a:r>
              <a:rPr lang="en-US" sz="2100" dirty="0" err="1" smtClean="0">
                <a:latin typeface="+mj-lt"/>
              </a:rPr>
              <a:t>Zielen</a:t>
            </a:r>
            <a:r>
              <a:rPr lang="en-US" sz="2100" dirty="0" smtClean="0">
                <a:latin typeface="+mj-lt"/>
              </a:rPr>
              <a:t> des </a:t>
            </a:r>
            <a:r>
              <a:rPr lang="en-US" sz="2100" dirty="0" err="1" smtClean="0">
                <a:latin typeface="+mj-lt"/>
              </a:rPr>
              <a:t>Unternehmens</a:t>
            </a:r>
            <a:endParaRPr lang="en-US" sz="2100" dirty="0" smtClean="0">
              <a:latin typeface="+mj-lt"/>
            </a:endParaRPr>
          </a:p>
          <a:p>
            <a:pPr marL="285750" indent="-285750">
              <a:spcAft>
                <a:spcPts val="600"/>
              </a:spcAft>
              <a:buClrTx/>
              <a:buFont typeface="Arial" pitchFamily="34" charset="0"/>
              <a:buChar char="•"/>
              <a:defRPr/>
            </a:pPr>
            <a:r>
              <a:rPr lang="en-US" sz="2100" dirty="0" err="1" smtClean="0">
                <a:latin typeface="+mj-lt"/>
              </a:rPr>
              <a:t>Strategische</a:t>
            </a:r>
            <a:r>
              <a:rPr lang="en-US" sz="2100" dirty="0" smtClean="0">
                <a:latin typeface="+mj-lt"/>
              </a:rPr>
              <a:t> CSR = </a:t>
            </a:r>
          </a:p>
          <a:p>
            <a:pPr marL="685800" lvl="2">
              <a:spcBef>
                <a:spcPts val="600"/>
              </a:spcBef>
              <a:spcAft>
                <a:spcPts val="600"/>
              </a:spcAft>
              <a:buClrTx/>
              <a:buFont typeface="Arial" pitchFamily="34" charset="0"/>
              <a:buChar char="•"/>
              <a:defRPr/>
            </a:pPr>
            <a:r>
              <a:rPr lang="en-US" sz="2100" dirty="0" smtClean="0">
                <a:latin typeface="+mj-lt"/>
              </a:rPr>
              <a:t>„</a:t>
            </a:r>
            <a:r>
              <a:rPr lang="en-US" sz="2100" dirty="0" err="1" smtClean="0">
                <a:latin typeface="+mj-lt"/>
              </a:rPr>
              <a:t>Idee</a:t>
            </a:r>
            <a:r>
              <a:rPr lang="en-US" sz="2100" dirty="0" smtClean="0">
                <a:latin typeface="+mj-lt"/>
              </a:rPr>
              <a:t>, </a:t>
            </a:r>
            <a:r>
              <a:rPr lang="en-US" sz="2100" dirty="0" err="1" smtClean="0">
                <a:latin typeface="+mj-lt"/>
              </a:rPr>
              <a:t>dass</a:t>
            </a:r>
            <a:r>
              <a:rPr lang="en-US" sz="2100" dirty="0" smtClean="0">
                <a:latin typeface="+mj-lt"/>
              </a:rPr>
              <a:t> CSR in die </a:t>
            </a:r>
            <a:r>
              <a:rPr lang="en-US" sz="2100" dirty="0" err="1" smtClean="0">
                <a:latin typeface="+mj-lt"/>
              </a:rPr>
              <a:t>Firmenstrategie</a:t>
            </a:r>
            <a:r>
              <a:rPr lang="en-US" sz="2100" dirty="0" smtClean="0">
                <a:latin typeface="+mj-lt"/>
              </a:rPr>
              <a:t> und –</a:t>
            </a:r>
            <a:r>
              <a:rPr lang="en-US" sz="2100" dirty="0" err="1" smtClean="0">
                <a:latin typeface="+mj-lt"/>
              </a:rPr>
              <a:t>handlungen</a:t>
            </a:r>
            <a:r>
              <a:rPr lang="en-US" sz="2100" dirty="0" smtClean="0">
                <a:latin typeface="+mj-lt"/>
              </a:rPr>
              <a:t> </a:t>
            </a:r>
            <a:r>
              <a:rPr lang="en-US" sz="2100" dirty="0" err="1" smtClean="0">
                <a:latin typeface="+mj-lt"/>
              </a:rPr>
              <a:t>integriert</a:t>
            </a:r>
            <a:r>
              <a:rPr lang="en-US" sz="2100" dirty="0" smtClean="0">
                <a:latin typeface="+mj-lt"/>
              </a:rPr>
              <a:t> </a:t>
            </a:r>
            <a:r>
              <a:rPr lang="en-US" sz="2100" dirty="0" err="1" smtClean="0">
                <a:latin typeface="+mj-lt"/>
              </a:rPr>
              <a:t>werden</a:t>
            </a:r>
            <a:r>
              <a:rPr lang="en-US" sz="2100" dirty="0" smtClean="0">
                <a:latin typeface="+mj-lt"/>
              </a:rPr>
              <a:t> </a:t>
            </a:r>
            <a:r>
              <a:rPr lang="en-US" sz="2100" dirty="0" err="1" smtClean="0">
                <a:latin typeface="+mj-lt"/>
              </a:rPr>
              <a:t>sollte</a:t>
            </a:r>
            <a:r>
              <a:rPr lang="en-US" sz="2100" dirty="0" smtClean="0">
                <a:latin typeface="+mj-lt"/>
              </a:rPr>
              <a:t> , um </a:t>
            </a:r>
            <a:r>
              <a:rPr lang="en-US" sz="2100" dirty="0" err="1" smtClean="0">
                <a:latin typeface="+mj-lt"/>
              </a:rPr>
              <a:t>der</a:t>
            </a:r>
            <a:r>
              <a:rPr lang="en-US" sz="2100" dirty="0" smtClean="0">
                <a:latin typeface="+mj-lt"/>
              </a:rPr>
              <a:t> </a:t>
            </a:r>
            <a:r>
              <a:rPr lang="en-US" sz="2100" dirty="0" err="1" smtClean="0">
                <a:latin typeface="+mj-lt"/>
              </a:rPr>
              <a:t>Unternehmung</a:t>
            </a:r>
            <a:r>
              <a:rPr lang="en-US" sz="2100" dirty="0" smtClean="0">
                <a:latin typeface="+mj-lt"/>
              </a:rPr>
              <a:t> </a:t>
            </a:r>
            <a:r>
              <a:rPr lang="en-US" sz="2100" dirty="0" err="1" smtClean="0">
                <a:latin typeface="+mj-lt"/>
              </a:rPr>
              <a:t>langfristige</a:t>
            </a:r>
            <a:r>
              <a:rPr lang="en-US" sz="2100" dirty="0" smtClean="0">
                <a:latin typeface="+mj-lt"/>
              </a:rPr>
              <a:t> </a:t>
            </a:r>
            <a:r>
              <a:rPr lang="en-US" sz="2100" dirty="0" err="1" smtClean="0">
                <a:latin typeface="+mj-lt"/>
              </a:rPr>
              <a:t>ökonomische</a:t>
            </a:r>
            <a:r>
              <a:rPr lang="en-US" sz="2100" dirty="0" smtClean="0">
                <a:latin typeface="+mj-lt"/>
              </a:rPr>
              <a:t> </a:t>
            </a:r>
            <a:r>
              <a:rPr lang="en-US" sz="2100" dirty="0" err="1" smtClean="0">
                <a:latin typeface="+mj-lt"/>
              </a:rPr>
              <a:t>Vorteile</a:t>
            </a:r>
            <a:r>
              <a:rPr lang="en-US" sz="2100" dirty="0" smtClean="0">
                <a:latin typeface="+mj-lt"/>
              </a:rPr>
              <a:t> </a:t>
            </a:r>
            <a:r>
              <a:rPr lang="en-US" sz="2100" dirty="0" err="1" smtClean="0">
                <a:latin typeface="+mj-lt"/>
              </a:rPr>
              <a:t>zu</a:t>
            </a:r>
            <a:r>
              <a:rPr lang="en-US" sz="2100" dirty="0" smtClean="0">
                <a:latin typeface="+mj-lt"/>
              </a:rPr>
              <a:t> </a:t>
            </a:r>
            <a:r>
              <a:rPr lang="en-US" sz="2100" dirty="0" err="1" smtClean="0">
                <a:latin typeface="+mj-lt"/>
              </a:rPr>
              <a:t>verschaffen</a:t>
            </a:r>
            <a:r>
              <a:rPr lang="en-US" sz="2100" dirty="0" smtClean="0">
                <a:latin typeface="+mj-lt"/>
              </a:rPr>
              <a:t>  (</a:t>
            </a:r>
            <a:r>
              <a:rPr lang="en-US" sz="2100" dirty="0" err="1" smtClean="0">
                <a:latin typeface="+mj-lt"/>
              </a:rPr>
              <a:t>Werther</a:t>
            </a:r>
            <a:r>
              <a:rPr lang="en-US" sz="2100" dirty="0" smtClean="0">
                <a:latin typeface="+mj-lt"/>
              </a:rPr>
              <a:t>/Chandler 2006, p.7).“</a:t>
            </a:r>
          </a:p>
          <a:p>
            <a:pPr marL="269875" indent="-269875">
              <a:spcAft>
                <a:spcPts val="600"/>
              </a:spcAft>
              <a:buClrTx/>
              <a:buFont typeface="Arial" pitchFamily="34" charset="0"/>
              <a:buChar char="•"/>
              <a:defRPr/>
            </a:pPr>
            <a:endParaRPr lang="en-US" sz="1800" dirty="0" smtClean="0">
              <a:latin typeface="+mj-lt"/>
            </a:endParaRPr>
          </a:p>
        </p:txBody>
      </p:sp>
      <p:sp>
        <p:nvSpPr>
          <p:cNvPr id="11267" name="Rectangle 3"/>
          <p:cNvSpPr>
            <a:spLocks noGrp="1" noChangeArrowheads="1"/>
          </p:cNvSpPr>
          <p:nvPr>
            <p:ph type="title"/>
          </p:nvPr>
        </p:nvSpPr>
        <p:spPr>
          <a:noFill/>
        </p:spPr>
        <p:txBody>
          <a:bodyPr>
            <a:normAutofit/>
          </a:bodyPr>
          <a:lstStyle/>
          <a:p>
            <a:r>
              <a:rPr lang="de-DE" sz="2800" dirty="0" smtClean="0"/>
              <a:t>Unternehmensverantwortung für nachhaltige Globalisierung</a:t>
            </a:r>
            <a:endParaRPr lang="en-US" sz="2800" dirty="0" smtClean="0"/>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
          </p:nvPr>
        </p:nvSpPr>
        <p:spPr>
          <a:xfrm>
            <a:off x="457200" y="1268760"/>
            <a:ext cx="8435280" cy="4888200"/>
          </a:xfrm>
        </p:spPr>
        <p:txBody>
          <a:bodyPr/>
          <a:lstStyle/>
          <a:p>
            <a:pPr>
              <a:spcBef>
                <a:spcPts val="600"/>
              </a:spcBef>
              <a:spcAft>
                <a:spcPts val="600"/>
              </a:spcAft>
            </a:pPr>
            <a:endParaRPr lang="de-DE" sz="2100" dirty="0" smtClean="0"/>
          </a:p>
          <a:p>
            <a:pPr>
              <a:spcBef>
                <a:spcPts val="600"/>
              </a:spcBef>
              <a:spcAft>
                <a:spcPts val="600"/>
              </a:spcAft>
            </a:pPr>
            <a:r>
              <a:rPr lang="de-DE" sz="2100" dirty="0" smtClean="0"/>
              <a:t>PROMOS-Ziel in der Fakultät Wirtschaft und Recht der HS Pforzheim ist es, Verantwortliches Denken und Handeln sowie die "</a:t>
            </a:r>
            <a:r>
              <a:rPr lang="de-DE" sz="2100" dirty="0" err="1" smtClean="0"/>
              <a:t>Principles</a:t>
            </a:r>
            <a:r>
              <a:rPr lang="de-DE" sz="2100" dirty="0" smtClean="0"/>
              <a:t> </a:t>
            </a:r>
            <a:r>
              <a:rPr lang="de-DE" sz="2100" dirty="0" err="1" smtClean="0"/>
              <a:t>for</a:t>
            </a:r>
            <a:r>
              <a:rPr lang="de-DE" sz="2100" dirty="0" smtClean="0"/>
              <a:t> </a:t>
            </a:r>
            <a:r>
              <a:rPr lang="de-DE" sz="2100" dirty="0" err="1" smtClean="0"/>
              <a:t>Responsible</a:t>
            </a:r>
            <a:r>
              <a:rPr lang="de-DE" sz="2100" dirty="0" smtClean="0"/>
              <a:t> Management (PRME)" der Vereinten Nationen teilweise in das Auslandsstudium zu integrieren“.</a:t>
            </a:r>
          </a:p>
          <a:p>
            <a:pPr>
              <a:spcBef>
                <a:spcPts val="600"/>
              </a:spcBef>
              <a:spcAft>
                <a:spcPts val="600"/>
              </a:spcAft>
            </a:pPr>
            <a:r>
              <a:rPr lang="de-DE" sz="2100" dirty="0" smtClean="0"/>
              <a:t>Was sind die </a:t>
            </a:r>
            <a:r>
              <a:rPr lang="de-DE" sz="2100" dirty="0" err="1" smtClean="0"/>
              <a:t>Principles</a:t>
            </a:r>
            <a:r>
              <a:rPr lang="de-DE" sz="2100" dirty="0" smtClean="0"/>
              <a:t> </a:t>
            </a:r>
            <a:r>
              <a:rPr lang="de-DE" sz="2100" dirty="0" err="1" smtClean="0"/>
              <a:t>for</a:t>
            </a:r>
            <a:r>
              <a:rPr lang="de-DE" sz="2100" dirty="0" smtClean="0"/>
              <a:t> </a:t>
            </a:r>
            <a:r>
              <a:rPr lang="de-DE" sz="2100" dirty="0" err="1" smtClean="0"/>
              <a:t>Responsible</a:t>
            </a:r>
            <a:r>
              <a:rPr lang="de-DE" sz="2100" dirty="0" smtClean="0"/>
              <a:t> Management Education (PRME)?</a:t>
            </a:r>
          </a:p>
          <a:p>
            <a:pPr>
              <a:spcBef>
                <a:spcPts val="600"/>
              </a:spcBef>
              <a:spcAft>
                <a:spcPts val="600"/>
              </a:spcAft>
            </a:pPr>
            <a:endParaRPr lang="de-DE" dirty="0" smtClean="0"/>
          </a:p>
          <a:p>
            <a:endParaRPr lang="de-DE" dirty="0"/>
          </a:p>
        </p:txBody>
      </p:sp>
      <p:sp>
        <p:nvSpPr>
          <p:cNvPr id="4" name="Titel 3"/>
          <p:cNvSpPr>
            <a:spLocks noGrp="1"/>
          </p:cNvSpPr>
          <p:nvPr>
            <p:ph type="title"/>
          </p:nvPr>
        </p:nvSpPr>
        <p:spPr/>
        <p:txBody>
          <a:bodyPr/>
          <a:lstStyle/>
          <a:p>
            <a:r>
              <a:rPr lang="de-DE" dirty="0" smtClean="0"/>
              <a:t>PROMOS und PRME</a:t>
            </a:r>
            <a:endParaRPr lang="de-DE"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p:txBody>
          <a:bodyPr>
            <a:normAutofit/>
          </a:bodyPr>
          <a:lstStyle/>
          <a:p>
            <a:pPr marL="269875" indent="-269875">
              <a:spcAft>
                <a:spcPts val="600"/>
              </a:spcAft>
              <a:buClrTx/>
              <a:buFont typeface="Arial" pitchFamily="34" charset="0"/>
              <a:buChar char="•"/>
              <a:defRPr/>
            </a:pPr>
            <a:r>
              <a:rPr lang="de-DE" sz="2100" dirty="0" smtClean="0">
                <a:latin typeface="+mj-lt"/>
              </a:rPr>
              <a:t>Europäische Kommission: </a:t>
            </a:r>
          </a:p>
          <a:p>
            <a:pPr marL="669925" lvl="2" indent="-269875">
              <a:spcBef>
                <a:spcPts val="600"/>
              </a:spcBef>
              <a:spcAft>
                <a:spcPts val="600"/>
              </a:spcAft>
              <a:buClrTx/>
              <a:buFont typeface="Arial" pitchFamily="34" charset="0"/>
              <a:buChar char="•"/>
              <a:defRPr/>
            </a:pPr>
            <a:r>
              <a:rPr lang="de-DE" sz="2100" dirty="0" smtClean="0">
                <a:latin typeface="+mj-lt"/>
              </a:rPr>
              <a:t>CSR = „Konzept, mit dem Unternehmen soziale und ökologische Belange auf freiwilliger Basis in ihre Geschäftstätigkeit und Interaktion mit </a:t>
            </a:r>
            <a:r>
              <a:rPr lang="de-DE" sz="2100" dirty="0" err="1" smtClean="0">
                <a:latin typeface="+mj-lt"/>
              </a:rPr>
              <a:t>Stakeholdern</a:t>
            </a:r>
            <a:r>
              <a:rPr lang="de-DE" sz="2100" dirty="0" smtClean="0">
                <a:latin typeface="+mj-lt"/>
              </a:rPr>
              <a:t> integrieren." </a:t>
            </a:r>
          </a:p>
          <a:p>
            <a:pPr marL="269875" indent="-269875">
              <a:spcAft>
                <a:spcPts val="600"/>
              </a:spcAft>
              <a:buClrTx/>
              <a:buFont typeface="Arial" pitchFamily="34" charset="0"/>
              <a:buChar char="•"/>
              <a:defRPr/>
            </a:pPr>
            <a:r>
              <a:rPr lang="de-DE" sz="2100" dirty="0" smtClean="0">
                <a:latin typeface="+mj-lt"/>
              </a:rPr>
              <a:t>OECD: </a:t>
            </a:r>
          </a:p>
          <a:p>
            <a:pPr marL="669925" lvl="2" indent="-269875">
              <a:spcBef>
                <a:spcPts val="600"/>
              </a:spcBef>
              <a:spcAft>
                <a:spcPts val="600"/>
              </a:spcAft>
              <a:buClrTx/>
              <a:buFont typeface="Arial" pitchFamily="34" charset="0"/>
              <a:buChar char="•"/>
              <a:defRPr/>
            </a:pPr>
            <a:r>
              <a:rPr lang="de-DE" sz="2100" dirty="0" smtClean="0">
                <a:latin typeface="+mj-lt"/>
              </a:rPr>
              <a:t>CSR = “…</a:t>
            </a:r>
            <a:r>
              <a:rPr lang="de-DE" sz="2100" dirty="0" err="1" smtClean="0">
                <a:latin typeface="+mj-lt"/>
              </a:rPr>
              <a:t>to</a:t>
            </a:r>
            <a:r>
              <a:rPr lang="de-DE" sz="2100" dirty="0" smtClean="0">
                <a:latin typeface="+mj-lt"/>
              </a:rPr>
              <a:t> </a:t>
            </a:r>
            <a:r>
              <a:rPr lang="de-DE" sz="2100" dirty="0" err="1" smtClean="0">
                <a:latin typeface="+mj-lt"/>
              </a:rPr>
              <a:t>encourage</a:t>
            </a:r>
            <a:r>
              <a:rPr lang="de-DE" sz="2100" dirty="0" smtClean="0">
                <a:latin typeface="+mj-lt"/>
              </a:rPr>
              <a:t> </a:t>
            </a:r>
            <a:r>
              <a:rPr lang="de-DE" sz="2100" dirty="0" err="1" smtClean="0">
                <a:latin typeface="+mj-lt"/>
              </a:rPr>
              <a:t>the</a:t>
            </a:r>
            <a:r>
              <a:rPr lang="de-DE" sz="2100" dirty="0" smtClean="0">
                <a:latin typeface="+mj-lt"/>
              </a:rPr>
              <a:t> positive </a:t>
            </a:r>
            <a:r>
              <a:rPr lang="de-DE" sz="2100" dirty="0" err="1" smtClean="0">
                <a:latin typeface="+mj-lt"/>
              </a:rPr>
              <a:t>contributions</a:t>
            </a:r>
            <a:r>
              <a:rPr lang="de-DE" sz="2100" dirty="0" smtClean="0">
                <a:latin typeface="+mj-lt"/>
              </a:rPr>
              <a:t> </a:t>
            </a:r>
            <a:r>
              <a:rPr lang="de-DE" sz="2100" dirty="0" err="1" smtClean="0">
                <a:latin typeface="+mj-lt"/>
              </a:rPr>
              <a:t>that</a:t>
            </a:r>
            <a:r>
              <a:rPr lang="de-DE" sz="2100" dirty="0" smtClean="0">
                <a:latin typeface="+mj-lt"/>
              </a:rPr>
              <a:t> MNEs </a:t>
            </a:r>
            <a:r>
              <a:rPr lang="de-DE" sz="2100" dirty="0" err="1" smtClean="0">
                <a:latin typeface="+mj-lt"/>
              </a:rPr>
              <a:t>can</a:t>
            </a:r>
            <a:r>
              <a:rPr lang="de-DE" sz="2100" dirty="0" smtClean="0">
                <a:latin typeface="+mj-lt"/>
              </a:rPr>
              <a:t> </a:t>
            </a:r>
            <a:r>
              <a:rPr lang="de-DE" sz="2100" dirty="0" err="1" smtClean="0">
                <a:latin typeface="+mj-lt"/>
              </a:rPr>
              <a:t>make</a:t>
            </a:r>
            <a:r>
              <a:rPr lang="de-DE" sz="2100" dirty="0" smtClean="0">
                <a:latin typeface="+mj-lt"/>
              </a:rPr>
              <a:t> </a:t>
            </a:r>
            <a:r>
              <a:rPr lang="de-DE" sz="2100" dirty="0" err="1" smtClean="0">
                <a:latin typeface="+mj-lt"/>
              </a:rPr>
              <a:t>to</a:t>
            </a:r>
            <a:r>
              <a:rPr lang="de-DE" sz="2100" dirty="0" smtClean="0">
                <a:latin typeface="+mj-lt"/>
              </a:rPr>
              <a:t> </a:t>
            </a:r>
            <a:r>
              <a:rPr lang="de-DE" sz="2100" dirty="0" err="1" smtClean="0">
                <a:latin typeface="+mj-lt"/>
              </a:rPr>
              <a:t>economics</a:t>
            </a:r>
            <a:r>
              <a:rPr lang="de-DE" sz="2100" dirty="0" smtClean="0">
                <a:latin typeface="+mj-lt"/>
              </a:rPr>
              <a:t>, environmental </a:t>
            </a:r>
            <a:r>
              <a:rPr lang="de-DE" sz="2100" dirty="0" err="1" smtClean="0">
                <a:latin typeface="+mj-lt"/>
              </a:rPr>
              <a:t>and</a:t>
            </a:r>
            <a:r>
              <a:rPr lang="de-DE" sz="2100" dirty="0" smtClean="0">
                <a:latin typeface="+mj-lt"/>
              </a:rPr>
              <a:t> </a:t>
            </a:r>
            <a:r>
              <a:rPr lang="de-DE" sz="2100" dirty="0" err="1" smtClean="0">
                <a:latin typeface="+mj-lt"/>
              </a:rPr>
              <a:t>social</a:t>
            </a:r>
            <a:r>
              <a:rPr lang="de-DE" sz="2100" dirty="0" smtClean="0">
                <a:latin typeface="+mj-lt"/>
              </a:rPr>
              <a:t> </a:t>
            </a:r>
            <a:r>
              <a:rPr lang="de-DE" sz="2100" dirty="0" err="1" smtClean="0">
                <a:latin typeface="+mj-lt"/>
              </a:rPr>
              <a:t>progress</a:t>
            </a:r>
            <a:r>
              <a:rPr lang="de-DE" sz="2100" dirty="0" smtClean="0">
                <a:latin typeface="+mj-lt"/>
              </a:rPr>
              <a:t> </a:t>
            </a:r>
            <a:r>
              <a:rPr lang="de-DE" sz="2100" dirty="0" err="1" smtClean="0">
                <a:latin typeface="+mj-lt"/>
              </a:rPr>
              <a:t>and</a:t>
            </a:r>
            <a:r>
              <a:rPr lang="de-DE" sz="2100" dirty="0" smtClean="0">
                <a:latin typeface="+mj-lt"/>
              </a:rPr>
              <a:t> </a:t>
            </a:r>
            <a:r>
              <a:rPr lang="de-DE" sz="2100" dirty="0" err="1" smtClean="0">
                <a:latin typeface="+mj-lt"/>
              </a:rPr>
              <a:t>to</a:t>
            </a:r>
            <a:r>
              <a:rPr lang="de-DE" sz="2100" dirty="0" smtClean="0">
                <a:latin typeface="+mj-lt"/>
              </a:rPr>
              <a:t> mini-</a:t>
            </a:r>
            <a:r>
              <a:rPr lang="de-DE" sz="2100" dirty="0" err="1" smtClean="0">
                <a:latin typeface="+mj-lt"/>
              </a:rPr>
              <a:t>mize</a:t>
            </a:r>
            <a:r>
              <a:rPr lang="de-DE" sz="2100" dirty="0" smtClean="0">
                <a:latin typeface="+mj-lt"/>
              </a:rPr>
              <a:t> </a:t>
            </a:r>
            <a:r>
              <a:rPr lang="de-DE" sz="2100" dirty="0" err="1" smtClean="0">
                <a:latin typeface="+mj-lt"/>
              </a:rPr>
              <a:t>the</a:t>
            </a:r>
            <a:r>
              <a:rPr lang="de-DE" sz="2100" dirty="0" smtClean="0">
                <a:latin typeface="+mj-lt"/>
              </a:rPr>
              <a:t> </a:t>
            </a:r>
            <a:r>
              <a:rPr lang="de-DE" sz="2100" dirty="0" err="1" smtClean="0">
                <a:latin typeface="+mj-lt"/>
              </a:rPr>
              <a:t>difficulties</a:t>
            </a:r>
            <a:r>
              <a:rPr lang="de-DE" sz="2100" dirty="0" smtClean="0">
                <a:latin typeface="+mj-lt"/>
              </a:rPr>
              <a:t> </a:t>
            </a:r>
            <a:r>
              <a:rPr lang="de-DE" sz="2100" dirty="0" err="1" smtClean="0">
                <a:latin typeface="+mj-lt"/>
              </a:rPr>
              <a:t>to</a:t>
            </a:r>
            <a:r>
              <a:rPr lang="de-DE" sz="2100" dirty="0" smtClean="0">
                <a:latin typeface="+mj-lt"/>
              </a:rPr>
              <a:t> </a:t>
            </a:r>
            <a:r>
              <a:rPr lang="de-DE" sz="2100" dirty="0" err="1" smtClean="0">
                <a:latin typeface="+mj-lt"/>
              </a:rPr>
              <a:t>which</a:t>
            </a:r>
            <a:r>
              <a:rPr lang="de-DE" sz="2100" dirty="0" smtClean="0">
                <a:latin typeface="+mj-lt"/>
              </a:rPr>
              <a:t> </a:t>
            </a:r>
            <a:r>
              <a:rPr lang="de-DE" sz="2100" dirty="0" err="1" smtClean="0">
                <a:latin typeface="+mj-lt"/>
              </a:rPr>
              <a:t>their</a:t>
            </a:r>
            <a:r>
              <a:rPr lang="de-DE" sz="2100" dirty="0" smtClean="0">
                <a:latin typeface="+mj-lt"/>
              </a:rPr>
              <a:t> </a:t>
            </a:r>
            <a:r>
              <a:rPr lang="de-DE" sz="2100" dirty="0" err="1" smtClean="0">
                <a:latin typeface="+mj-lt"/>
              </a:rPr>
              <a:t>various</a:t>
            </a:r>
            <a:r>
              <a:rPr lang="de-DE" sz="2100" dirty="0" smtClean="0">
                <a:latin typeface="+mj-lt"/>
              </a:rPr>
              <a:t> </a:t>
            </a:r>
            <a:r>
              <a:rPr lang="de-DE" sz="2100" dirty="0" err="1" smtClean="0">
                <a:latin typeface="+mj-lt"/>
              </a:rPr>
              <a:t>operations</a:t>
            </a:r>
            <a:r>
              <a:rPr lang="de-DE" sz="2100" dirty="0" smtClean="0">
                <a:latin typeface="+mj-lt"/>
              </a:rPr>
              <a:t> </a:t>
            </a:r>
            <a:r>
              <a:rPr lang="de-DE" sz="2100" dirty="0" err="1" smtClean="0">
                <a:latin typeface="+mj-lt"/>
              </a:rPr>
              <a:t>may</a:t>
            </a:r>
            <a:r>
              <a:rPr lang="de-DE" sz="2100" dirty="0" smtClean="0">
                <a:latin typeface="+mj-lt"/>
              </a:rPr>
              <a:t> </a:t>
            </a:r>
            <a:r>
              <a:rPr lang="de-DE" sz="2100" dirty="0" err="1" smtClean="0">
                <a:latin typeface="+mj-lt"/>
              </a:rPr>
              <a:t>give</a:t>
            </a:r>
            <a:r>
              <a:rPr lang="de-DE" sz="2100" dirty="0" smtClean="0">
                <a:latin typeface="+mj-lt"/>
              </a:rPr>
              <a:t> </a:t>
            </a:r>
            <a:r>
              <a:rPr lang="de-DE" sz="2100" dirty="0" err="1" smtClean="0">
                <a:latin typeface="+mj-lt"/>
              </a:rPr>
              <a:t>rise</a:t>
            </a:r>
            <a:r>
              <a:rPr lang="de-DE" sz="2100" dirty="0" smtClean="0">
                <a:latin typeface="+mj-lt"/>
              </a:rPr>
              <a:t>”</a:t>
            </a:r>
          </a:p>
          <a:p>
            <a:pPr marL="669925" lvl="2" indent="-269875">
              <a:spcBef>
                <a:spcPts val="600"/>
              </a:spcBef>
              <a:spcAft>
                <a:spcPts val="600"/>
              </a:spcAft>
              <a:buFont typeface="Arial" pitchFamily="34" charset="0"/>
              <a:buChar char="•"/>
              <a:defRPr/>
            </a:pPr>
            <a:endParaRPr lang="de-DE" sz="2100" dirty="0" smtClean="0">
              <a:latin typeface="+mj-lt"/>
            </a:endParaRPr>
          </a:p>
          <a:p>
            <a:pPr marL="0" indent="0">
              <a:spcAft>
                <a:spcPts val="600"/>
              </a:spcAft>
              <a:buNone/>
              <a:defRPr/>
            </a:pPr>
            <a:r>
              <a:rPr lang="en-US" sz="2100" dirty="0" err="1" smtClean="0">
                <a:solidFill>
                  <a:srgbClr val="FF0000"/>
                </a:solidFill>
                <a:latin typeface="+mj-lt"/>
              </a:rPr>
              <a:t>Welche</a:t>
            </a:r>
            <a:r>
              <a:rPr lang="en-US" sz="2100" dirty="0" smtClean="0">
                <a:solidFill>
                  <a:srgbClr val="FF0000"/>
                </a:solidFill>
                <a:latin typeface="+mj-lt"/>
              </a:rPr>
              <a:t> Motive </a:t>
            </a:r>
            <a:r>
              <a:rPr lang="en-US" sz="2100" dirty="0" err="1" smtClean="0">
                <a:solidFill>
                  <a:srgbClr val="FF0000"/>
                </a:solidFill>
                <a:latin typeface="+mj-lt"/>
              </a:rPr>
              <a:t>vermitteln</a:t>
            </a:r>
            <a:r>
              <a:rPr lang="en-US" sz="2100" dirty="0" smtClean="0">
                <a:solidFill>
                  <a:srgbClr val="FF0000"/>
                </a:solidFill>
                <a:latin typeface="+mj-lt"/>
              </a:rPr>
              <a:t> den </a:t>
            </a:r>
            <a:r>
              <a:rPr lang="en-US" sz="2100" dirty="0" err="1" smtClean="0">
                <a:solidFill>
                  <a:srgbClr val="FF0000"/>
                </a:solidFill>
                <a:latin typeface="+mj-lt"/>
              </a:rPr>
              <a:t>Unternehmen</a:t>
            </a:r>
            <a:r>
              <a:rPr lang="en-US" sz="2100" dirty="0" smtClean="0">
                <a:solidFill>
                  <a:srgbClr val="FF0000"/>
                </a:solidFill>
                <a:latin typeface="+mj-lt"/>
              </a:rPr>
              <a:t> </a:t>
            </a:r>
            <a:r>
              <a:rPr lang="en-US" sz="2100" dirty="0" err="1" smtClean="0">
                <a:solidFill>
                  <a:srgbClr val="FF0000"/>
                </a:solidFill>
                <a:latin typeface="+mj-lt"/>
              </a:rPr>
              <a:t>langfristige</a:t>
            </a:r>
            <a:r>
              <a:rPr lang="en-US" sz="2100" dirty="0" smtClean="0">
                <a:solidFill>
                  <a:srgbClr val="FF0000"/>
                </a:solidFill>
                <a:latin typeface="+mj-lt"/>
              </a:rPr>
              <a:t> </a:t>
            </a:r>
            <a:r>
              <a:rPr lang="en-US" sz="2100" dirty="0" err="1" smtClean="0">
                <a:solidFill>
                  <a:srgbClr val="FF0000"/>
                </a:solidFill>
                <a:latin typeface="+mj-lt"/>
              </a:rPr>
              <a:t>Anreize</a:t>
            </a:r>
            <a:r>
              <a:rPr lang="en-US" sz="2100" dirty="0" smtClean="0">
                <a:solidFill>
                  <a:srgbClr val="FF0000"/>
                </a:solidFill>
                <a:latin typeface="+mj-lt"/>
              </a:rPr>
              <a:t>, </a:t>
            </a:r>
            <a:r>
              <a:rPr lang="en-US" sz="2100" dirty="0" err="1" smtClean="0">
                <a:solidFill>
                  <a:srgbClr val="FF0000"/>
                </a:solidFill>
                <a:latin typeface="+mj-lt"/>
              </a:rPr>
              <a:t>gesellschaftliche</a:t>
            </a:r>
            <a:r>
              <a:rPr lang="en-US" sz="2100" dirty="0" smtClean="0">
                <a:solidFill>
                  <a:srgbClr val="FF0000"/>
                </a:solidFill>
                <a:latin typeface="+mj-lt"/>
              </a:rPr>
              <a:t> </a:t>
            </a:r>
            <a:r>
              <a:rPr lang="en-US" sz="2100" dirty="0" err="1" smtClean="0">
                <a:solidFill>
                  <a:srgbClr val="FF0000"/>
                </a:solidFill>
                <a:latin typeface="+mj-lt"/>
              </a:rPr>
              <a:t>Verantwortung</a:t>
            </a:r>
            <a:r>
              <a:rPr lang="en-US" sz="2100" dirty="0" smtClean="0">
                <a:solidFill>
                  <a:srgbClr val="FF0000"/>
                </a:solidFill>
                <a:latin typeface="+mj-lt"/>
              </a:rPr>
              <a:t> </a:t>
            </a:r>
            <a:r>
              <a:rPr lang="en-US" sz="2100" dirty="0" err="1" smtClean="0">
                <a:solidFill>
                  <a:srgbClr val="FF0000"/>
                </a:solidFill>
                <a:latin typeface="+mj-lt"/>
              </a:rPr>
              <a:t>zu</a:t>
            </a:r>
            <a:r>
              <a:rPr lang="en-US" sz="2100" dirty="0" smtClean="0">
                <a:solidFill>
                  <a:srgbClr val="FF0000"/>
                </a:solidFill>
                <a:latin typeface="+mj-lt"/>
              </a:rPr>
              <a:t> </a:t>
            </a:r>
            <a:r>
              <a:rPr lang="en-US" sz="2100" dirty="0" err="1" smtClean="0">
                <a:solidFill>
                  <a:srgbClr val="FF0000"/>
                </a:solidFill>
                <a:latin typeface="+mj-lt"/>
              </a:rPr>
              <a:t>übernehmen</a:t>
            </a:r>
            <a:r>
              <a:rPr lang="en-US" sz="2100" dirty="0" smtClean="0">
                <a:solidFill>
                  <a:srgbClr val="FF0000"/>
                </a:solidFill>
                <a:latin typeface="+mj-lt"/>
              </a:rPr>
              <a:t>?</a:t>
            </a:r>
          </a:p>
          <a:p>
            <a:pPr marL="269875" indent="-269875">
              <a:spcAft>
                <a:spcPts val="600"/>
              </a:spcAft>
              <a:defRPr/>
            </a:pPr>
            <a:endParaRPr lang="en-US" sz="1800" dirty="0" smtClean="0">
              <a:latin typeface="+mj-lt"/>
            </a:endParaRPr>
          </a:p>
        </p:txBody>
      </p:sp>
      <p:sp>
        <p:nvSpPr>
          <p:cNvPr id="11267" name="Rectangle 3"/>
          <p:cNvSpPr>
            <a:spLocks noGrp="1" noChangeArrowheads="1"/>
          </p:cNvSpPr>
          <p:nvPr>
            <p:ph type="title"/>
          </p:nvPr>
        </p:nvSpPr>
        <p:spPr>
          <a:noFill/>
        </p:spPr>
        <p:txBody>
          <a:bodyPr>
            <a:normAutofit/>
          </a:bodyPr>
          <a:lstStyle/>
          <a:p>
            <a:r>
              <a:rPr lang="de-DE" sz="2800" dirty="0" smtClean="0"/>
              <a:t>Unternehmensverantwortung für nachhaltige Globalisierung</a:t>
            </a:r>
            <a:endParaRPr lang="en-US" sz="2800" dirty="0" smtClean="0"/>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
          </p:nvPr>
        </p:nvSpPr>
        <p:spPr/>
        <p:txBody>
          <a:bodyPr/>
          <a:lstStyle/>
          <a:p>
            <a:pPr>
              <a:spcAft>
                <a:spcPts val="600"/>
              </a:spcAft>
              <a:buNone/>
            </a:pPr>
            <a:r>
              <a:rPr lang="de-DE" sz="2100" dirty="0" smtClean="0">
                <a:latin typeface="+mj-lt"/>
              </a:rPr>
              <a:t>CSR als Business Case: Anreize strategischer CSR</a:t>
            </a:r>
          </a:p>
          <a:p>
            <a:pPr lvl="1">
              <a:spcBef>
                <a:spcPts val="600"/>
              </a:spcBef>
              <a:spcAft>
                <a:spcPts val="600"/>
              </a:spcAft>
              <a:buClrTx/>
              <a:buFont typeface="Arial" pitchFamily="34" charset="0"/>
              <a:buChar char="•"/>
            </a:pPr>
            <a:r>
              <a:rPr lang="de-DE" sz="2100" dirty="0" smtClean="0">
                <a:latin typeface="+mj-lt"/>
              </a:rPr>
              <a:t>Risiko- und </a:t>
            </a:r>
            <a:r>
              <a:rPr lang="de-DE" sz="2100" dirty="0" err="1" smtClean="0">
                <a:latin typeface="+mj-lt"/>
              </a:rPr>
              <a:t>Stakeholdermanagement</a:t>
            </a:r>
            <a:endParaRPr lang="de-DE" sz="2100" dirty="0" smtClean="0">
              <a:latin typeface="+mj-lt"/>
            </a:endParaRPr>
          </a:p>
          <a:p>
            <a:pPr lvl="1">
              <a:spcBef>
                <a:spcPts val="600"/>
              </a:spcBef>
              <a:spcAft>
                <a:spcPts val="600"/>
              </a:spcAft>
              <a:buClrTx/>
              <a:buFont typeface="Arial" pitchFamily="34" charset="0"/>
              <a:buChar char="•"/>
            </a:pPr>
            <a:r>
              <a:rPr lang="de-DE" sz="2100" dirty="0" smtClean="0">
                <a:latin typeface="+mj-lt"/>
              </a:rPr>
              <a:t>Finanzmarktpotenziale durch CSR</a:t>
            </a:r>
          </a:p>
          <a:p>
            <a:pPr lvl="1">
              <a:spcBef>
                <a:spcPts val="600"/>
              </a:spcBef>
              <a:spcAft>
                <a:spcPts val="600"/>
              </a:spcAft>
              <a:buClrTx/>
              <a:buFont typeface="Arial" pitchFamily="34" charset="0"/>
              <a:buChar char="•"/>
            </a:pPr>
            <a:r>
              <a:rPr lang="de-DE" sz="2100" dirty="0" err="1" smtClean="0">
                <a:latin typeface="+mj-lt"/>
              </a:rPr>
              <a:t>Kostensenkungpotenziale</a:t>
            </a:r>
            <a:r>
              <a:rPr lang="de-DE" sz="2100" dirty="0" smtClean="0">
                <a:latin typeface="+mj-lt"/>
              </a:rPr>
              <a:t> (Material- und Emissionskosten etc.)</a:t>
            </a:r>
          </a:p>
          <a:p>
            <a:pPr lvl="1">
              <a:spcBef>
                <a:spcPts val="600"/>
              </a:spcBef>
              <a:spcAft>
                <a:spcPts val="600"/>
              </a:spcAft>
              <a:buClrTx/>
              <a:buFont typeface="Arial" pitchFamily="34" charset="0"/>
              <a:buChar char="•"/>
            </a:pPr>
            <a:r>
              <a:rPr lang="de-DE" sz="2100" dirty="0" smtClean="0">
                <a:latin typeface="+mj-lt"/>
              </a:rPr>
              <a:t>Reputationsmanagement auf Produktmärkten</a:t>
            </a:r>
          </a:p>
          <a:p>
            <a:pPr lvl="1">
              <a:spcBef>
                <a:spcPts val="600"/>
              </a:spcBef>
              <a:spcAft>
                <a:spcPts val="600"/>
              </a:spcAft>
              <a:buClrTx/>
              <a:buFont typeface="Arial" pitchFamily="34" charset="0"/>
              <a:buChar char="•"/>
            </a:pPr>
            <a:r>
              <a:rPr lang="de-DE" sz="2100" dirty="0" smtClean="0">
                <a:latin typeface="+mj-lt"/>
              </a:rPr>
              <a:t>Reputationsmanagement auf Arbeitsmärkten</a:t>
            </a:r>
          </a:p>
          <a:p>
            <a:endParaRPr lang="de-DE" dirty="0"/>
          </a:p>
        </p:txBody>
      </p:sp>
      <p:sp>
        <p:nvSpPr>
          <p:cNvPr id="2" name="Titel 1"/>
          <p:cNvSpPr>
            <a:spLocks noGrp="1"/>
          </p:cNvSpPr>
          <p:nvPr>
            <p:ph type="title"/>
          </p:nvPr>
        </p:nvSpPr>
        <p:spPr/>
        <p:txBody>
          <a:bodyPr>
            <a:normAutofit/>
          </a:bodyPr>
          <a:lstStyle/>
          <a:p>
            <a:r>
              <a:rPr lang="de-DE" sz="2800" dirty="0" smtClean="0"/>
              <a:t>CSR: Motive und Anreize</a:t>
            </a:r>
            <a:endParaRPr lang="de-DE" sz="2800"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a:xfrm>
            <a:off x="457200" y="1268760"/>
            <a:ext cx="8435280" cy="4888200"/>
          </a:xfrm>
        </p:spPr>
        <p:txBody>
          <a:bodyPr>
            <a:noAutofit/>
          </a:bodyPr>
          <a:lstStyle/>
          <a:p>
            <a:pPr marL="269875" indent="-269875">
              <a:lnSpc>
                <a:spcPct val="80000"/>
              </a:lnSpc>
              <a:spcAft>
                <a:spcPts val="600"/>
              </a:spcAft>
              <a:buClrTx/>
              <a:buNone/>
              <a:defRPr/>
            </a:pPr>
            <a:r>
              <a:rPr lang="de-DE" sz="2000" dirty="0" smtClean="0">
                <a:latin typeface="+mj-lt"/>
              </a:rPr>
              <a:t>(1) Risiko- und </a:t>
            </a:r>
            <a:r>
              <a:rPr lang="de-DE" sz="2000" dirty="0" err="1" smtClean="0">
                <a:latin typeface="+mj-lt"/>
              </a:rPr>
              <a:t>Stakeholdermanagement</a:t>
            </a:r>
            <a:endParaRPr lang="de-DE" sz="2000" dirty="0" smtClean="0">
              <a:latin typeface="+mj-lt"/>
            </a:endParaRPr>
          </a:p>
          <a:p>
            <a:pPr marL="269875" lvl="2" indent="-269875">
              <a:lnSpc>
                <a:spcPct val="80000"/>
              </a:lnSpc>
              <a:spcBef>
                <a:spcPts val="600"/>
              </a:spcBef>
              <a:spcAft>
                <a:spcPts val="600"/>
              </a:spcAft>
              <a:buClrTx/>
              <a:buFont typeface="Arial" pitchFamily="34" charset="0"/>
              <a:buChar char="•"/>
              <a:defRPr/>
            </a:pPr>
            <a:r>
              <a:rPr lang="de-DE" sz="2000" dirty="0" smtClean="0">
                <a:latin typeface="+mj-lt"/>
              </a:rPr>
              <a:t>Hohe Konfliktkosten mit gesellschaftlichen Gruppen, insbesondere NGOs etc.</a:t>
            </a:r>
          </a:p>
          <a:p>
            <a:pPr marL="544195" lvl="5" indent="-269875">
              <a:lnSpc>
                <a:spcPct val="80000"/>
              </a:lnSpc>
              <a:spcBef>
                <a:spcPts val="600"/>
              </a:spcBef>
              <a:spcAft>
                <a:spcPts val="600"/>
              </a:spcAft>
              <a:buClrTx/>
              <a:buFont typeface="Arial" pitchFamily="34" charset="0"/>
              <a:buChar char="•"/>
              <a:defRPr/>
            </a:pPr>
            <a:r>
              <a:rPr lang="de-DE" dirty="0" smtClean="0">
                <a:latin typeface="+mj-lt"/>
              </a:rPr>
              <a:t>Gewinneinbußen</a:t>
            </a:r>
          </a:p>
          <a:p>
            <a:pPr marL="544195" lvl="5" indent="-269875">
              <a:lnSpc>
                <a:spcPct val="80000"/>
              </a:lnSpc>
              <a:spcBef>
                <a:spcPts val="600"/>
              </a:spcBef>
              <a:spcAft>
                <a:spcPts val="600"/>
              </a:spcAft>
              <a:buClrTx/>
              <a:buFont typeface="Arial" pitchFamily="34" charset="0"/>
              <a:buChar char="•"/>
              <a:defRPr/>
            </a:pPr>
            <a:r>
              <a:rPr lang="de-DE" dirty="0" smtClean="0">
                <a:latin typeface="+mj-lt"/>
              </a:rPr>
              <a:t>Verlust von Marktanteilen an die Konkurrenz</a:t>
            </a:r>
          </a:p>
          <a:p>
            <a:pPr marL="269875" lvl="2" indent="-269875">
              <a:lnSpc>
                <a:spcPct val="90000"/>
              </a:lnSpc>
              <a:spcBef>
                <a:spcPts val="600"/>
              </a:spcBef>
              <a:spcAft>
                <a:spcPts val="600"/>
              </a:spcAft>
              <a:buClrTx/>
              <a:buFont typeface="Arial" pitchFamily="34" charset="0"/>
              <a:buChar char="•"/>
              <a:defRPr/>
            </a:pPr>
            <a:r>
              <a:rPr lang="de-DE" sz="2000" dirty="0" err="1" smtClean="0">
                <a:latin typeface="+mj-lt"/>
              </a:rPr>
              <a:t>Stakeholder</a:t>
            </a:r>
            <a:r>
              <a:rPr lang="de-DE" sz="2000" dirty="0" smtClean="0">
                <a:latin typeface="+mj-lt"/>
              </a:rPr>
              <a:t> üben wirtschaftlichen Druck aus:</a:t>
            </a:r>
          </a:p>
          <a:p>
            <a:pPr marL="544195" lvl="5" indent="-269875">
              <a:lnSpc>
                <a:spcPct val="90000"/>
              </a:lnSpc>
              <a:spcBef>
                <a:spcPts val="600"/>
              </a:spcBef>
              <a:spcAft>
                <a:spcPts val="600"/>
              </a:spcAft>
              <a:buClrTx/>
              <a:buFont typeface="Arial" pitchFamily="34" charset="0"/>
              <a:buChar char="•"/>
              <a:defRPr/>
            </a:pPr>
            <a:r>
              <a:rPr lang="de-DE" dirty="0" smtClean="0">
                <a:latin typeface="+mj-lt"/>
              </a:rPr>
              <a:t>Gesellschaftlich (Gesellschaft, Regierungen, Regulierungen, </a:t>
            </a:r>
            <a:r>
              <a:rPr lang="de-DE" dirty="0" err="1" smtClean="0">
                <a:latin typeface="+mj-lt"/>
              </a:rPr>
              <a:t>nonprofits</a:t>
            </a:r>
            <a:r>
              <a:rPr lang="de-DE" dirty="0" smtClean="0">
                <a:latin typeface="+mj-lt"/>
              </a:rPr>
              <a:t>, NGOs)</a:t>
            </a:r>
          </a:p>
          <a:p>
            <a:pPr marL="544195" lvl="5" indent="-269875">
              <a:lnSpc>
                <a:spcPct val="90000"/>
              </a:lnSpc>
              <a:spcBef>
                <a:spcPts val="600"/>
              </a:spcBef>
              <a:spcAft>
                <a:spcPts val="600"/>
              </a:spcAft>
              <a:buClrTx/>
              <a:buFont typeface="Arial" pitchFamily="34" charset="0"/>
              <a:buChar char="•"/>
              <a:defRPr/>
            </a:pPr>
            <a:r>
              <a:rPr lang="de-DE" dirty="0" smtClean="0">
                <a:latin typeface="+mj-lt"/>
              </a:rPr>
              <a:t>Wirtschaftlich (Kunden, Kreditgeber, Vertriebsunternehmen, Lieferanten)</a:t>
            </a:r>
          </a:p>
          <a:p>
            <a:pPr marL="544195" lvl="5" indent="-269875">
              <a:lnSpc>
                <a:spcPct val="90000"/>
              </a:lnSpc>
              <a:spcBef>
                <a:spcPts val="600"/>
              </a:spcBef>
              <a:spcAft>
                <a:spcPts val="600"/>
              </a:spcAft>
              <a:buClrTx/>
              <a:buFont typeface="Arial" pitchFamily="34" charset="0"/>
              <a:buChar char="•"/>
              <a:defRPr/>
            </a:pPr>
            <a:r>
              <a:rPr lang="de-DE" dirty="0" smtClean="0">
                <a:latin typeface="+mj-lt"/>
              </a:rPr>
              <a:t>Organisatorisch (Arbeitnehmer, Manager, Anteilseigner, Gewerkschaften)</a:t>
            </a:r>
          </a:p>
          <a:p>
            <a:pPr marL="544195" lvl="5" indent="-269875">
              <a:lnSpc>
                <a:spcPct val="90000"/>
              </a:lnSpc>
              <a:spcBef>
                <a:spcPts val="600"/>
              </a:spcBef>
              <a:spcAft>
                <a:spcPts val="600"/>
              </a:spcAft>
              <a:buClrTx/>
              <a:buFont typeface="Arial" pitchFamily="34" charset="0"/>
              <a:buChar char="•"/>
              <a:defRPr/>
            </a:pPr>
            <a:r>
              <a:rPr lang="de-DE" dirty="0" smtClean="0">
                <a:latin typeface="+mj-lt"/>
              </a:rPr>
              <a:t>Extern (Konsumenten, Investoren, Medien, NGOs, Staat,..)</a:t>
            </a:r>
          </a:p>
          <a:p>
            <a:pPr marL="544195" lvl="5" indent="-269875">
              <a:lnSpc>
                <a:spcPct val="90000"/>
              </a:lnSpc>
              <a:spcBef>
                <a:spcPts val="600"/>
              </a:spcBef>
              <a:spcAft>
                <a:spcPts val="600"/>
              </a:spcAft>
              <a:buClrTx/>
              <a:buFont typeface="Arial" pitchFamily="34" charset="0"/>
              <a:buChar char="•"/>
              <a:defRPr/>
            </a:pPr>
            <a:r>
              <a:rPr lang="de-DE" dirty="0" smtClean="0">
                <a:latin typeface="+mj-lt"/>
              </a:rPr>
              <a:t>Intern (Unternehmensgründer, Vorstand, Arbeitnehmer)</a:t>
            </a:r>
          </a:p>
          <a:p>
            <a:pPr marL="269875" lvl="2" indent="-269875">
              <a:lnSpc>
                <a:spcPct val="90000"/>
              </a:lnSpc>
              <a:spcBef>
                <a:spcPts val="600"/>
              </a:spcBef>
              <a:spcAft>
                <a:spcPts val="600"/>
              </a:spcAft>
              <a:buClrTx/>
              <a:buFont typeface="Arial" pitchFamily="34" charset="0"/>
              <a:buChar char="•"/>
              <a:defRPr/>
            </a:pPr>
            <a:r>
              <a:rPr lang="de-DE" sz="2000" dirty="0" smtClean="0">
                <a:latin typeface="+mj-lt"/>
              </a:rPr>
              <a:t>Risikomanagement erfordert Vertrauensbildung</a:t>
            </a:r>
          </a:p>
          <a:p>
            <a:pPr marL="269875" indent="-269875">
              <a:spcAft>
                <a:spcPts val="600"/>
              </a:spcAft>
              <a:defRPr/>
            </a:pPr>
            <a:endParaRPr lang="en-US" sz="2000" dirty="0" smtClean="0">
              <a:latin typeface="+mj-lt"/>
            </a:endParaRPr>
          </a:p>
        </p:txBody>
      </p:sp>
      <p:sp>
        <p:nvSpPr>
          <p:cNvPr id="11267" name="Rectangle 3"/>
          <p:cNvSpPr>
            <a:spLocks noGrp="1" noChangeArrowheads="1"/>
          </p:cNvSpPr>
          <p:nvPr>
            <p:ph type="title"/>
          </p:nvPr>
        </p:nvSpPr>
        <p:spPr>
          <a:noFill/>
        </p:spPr>
        <p:txBody>
          <a:bodyPr>
            <a:normAutofit/>
          </a:bodyPr>
          <a:lstStyle/>
          <a:p>
            <a:pPr marL="514350" indent="-514350"/>
            <a:r>
              <a:rPr lang="de-DE" sz="2800" dirty="0" smtClean="0"/>
              <a:t>CSR: Motive und Anreize</a:t>
            </a:r>
            <a:endParaRPr lang="en-US" sz="2800" dirty="0" smtClean="0"/>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p:txBody>
          <a:bodyPr>
            <a:normAutofit/>
          </a:bodyPr>
          <a:lstStyle/>
          <a:p>
            <a:pPr marL="0" indent="0">
              <a:spcAft>
                <a:spcPts val="600"/>
              </a:spcAft>
              <a:buNone/>
              <a:defRPr/>
            </a:pPr>
            <a:r>
              <a:rPr lang="en-US" sz="2100" dirty="0" err="1" smtClean="0">
                <a:solidFill>
                  <a:srgbClr val="FF0000"/>
                </a:solidFill>
                <a:latin typeface="+mj-lt"/>
              </a:rPr>
              <a:t>Welche</a:t>
            </a:r>
            <a:r>
              <a:rPr lang="en-US" sz="2100" dirty="0" smtClean="0">
                <a:solidFill>
                  <a:srgbClr val="FF0000"/>
                </a:solidFill>
                <a:latin typeface="+mj-lt"/>
              </a:rPr>
              <a:t> </a:t>
            </a:r>
            <a:r>
              <a:rPr lang="en-US" sz="2100" dirty="0" err="1" smtClean="0">
                <a:solidFill>
                  <a:srgbClr val="FF0000"/>
                </a:solidFill>
                <a:latin typeface="+mj-lt"/>
              </a:rPr>
              <a:t>Akteure</a:t>
            </a:r>
            <a:r>
              <a:rPr lang="en-US" sz="2100" dirty="0" smtClean="0">
                <a:solidFill>
                  <a:srgbClr val="FF0000"/>
                </a:solidFill>
                <a:latin typeface="+mj-lt"/>
              </a:rPr>
              <a:t> </a:t>
            </a:r>
            <a:r>
              <a:rPr lang="en-US" sz="2100" dirty="0" err="1" smtClean="0">
                <a:solidFill>
                  <a:srgbClr val="FF0000"/>
                </a:solidFill>
                <a:latin typeface="+mj-lt"/>
              </a:rPr>
              <a:t>werden</a:t>
            </a:r>
            <a:r>
              <a:rPr lang="en-US" sz="2100" dirty="0" smtClean="0">
                <a:solidFill>
                  <a:srgbClr val="FF0000"/>
                </a:solidFill>
                <a:latin typeface="+mj-lt"/>
              </a:rPr>
              <a:t> </a:t>
            </a:r>
            <a:r>
              <a:rPr lang="en-US" sz="2100" dirty="0" err="1" smtClean="0">
                <a:solidFill>
                  <a:srgbClr val="FF0000"/>
                </a:solidFill>
                <a:latin typeface="+mj-lt"/>
              </a:rPr>
              <a:t>als</a:t>
            </a:r>
            <a:r>
              <a:rPr lang="en-US" sz="2100" dirty="0" smtClean="0">
                <a:solidFill>
                  <a:srgbClr val="FF0000"/>
                </a:solidFill>
                <a:latin typeface="+mj-lt"/>
              </a:rPr>
              <a:t> </a:t>
            </a:r>
            <a:r>
              <a:rPr lang="en-US" sz="2100" dirty="0" err="1" smtClean="0">
                <a:solidFill>
                  <a:srgbClr val="FF0000"/>
                </a:solidFill>
                <a:latin typeface="+mj-lt"/>
              </a:rPr>
              <a:t>besonders</a:t>
            </a:r>
            <a:r>
              <a:rPr lang="en-US" sz="2100" dirty="0" smtClean="0">
                <a:solidFill>
                  <a:srgbClr val="FF0000"/>
                </a:solidFill>
                <a:latin typeface="+mj-lt"/>
              </a:rPr>
              <a:t> </a:t>
            </a:r>
            <a:r>
              <a:rPr lang="en-US" sz="2100" dirty="0" err="1" smtClean="0">
                <a:solidFill>
                  <a:srgbClr val="FF0000"/>
                </a:solidFill>
                <a:latin typeface="+mj-lt"/>
              </a:rPr>
              <a:t>vertrauenswürdig</a:t>
            </a:r>
            <a:r>
              <a:rPr lang="en-US" sz="2100" dirty="0" smtClean="0">
                <a:solidFill>
                  <a:srgbClr val="FF0000"/>
                </a:solidFill>
                <a:latin typeface="+mj-lt"/>
              </a:rPr>
              <a:t> </a:t>
            </a:r>
            <a:r>
              <a:rPr lang="en-US" sz="2100" dirty="0" err="1" smtClean="0">
                <a:solidFill>
                  <a:srgbClr val="FF0000"/>
                </a:solidFill>
                <a:latin typeface="+mj-lt"/>
              </a:rPr>
              <a:t>eingeschätzt</a:t>
            </a:r>
            <a:r>
              <a:rPr lang="en-US" sz="2100" dirty="0" smtClean="0">
                <a:solidFill>
                  <a:srgbClr val="FF0000"/>
                </a:solidFill>
                <a:latin typeface="+mj-lt"/>
              </a:rPr>
              <a:t>? </a:t>
            </a:r>
            <a:r>
              <a:rPr lang="en-US" sz="2100" dirty="0" err="1" smtClean="0">
                <a:solidFill>
                  <a:srgbClr val="FF0000"/>
                </a:solidFill>
                <a:latin typeface="+mj-lt"/>
              </a:rPr>
              <a:t>Wer</a:t>
            </a:r>
            <a:r>
              <a:rPr lang="en-US" sz="2100" dirty="0" smtClean="0">
                <a:solidFill>
                  <a:srgbClr val="FF0000"/>
                </a:solidFill>
                <a:latin typeface="+mj-lt"/>
              </a:rPr>
              <a:t> </a:t>
            </a:r>
            <a:r>
              <a:rPr lang="en-US" sz="2100" dirty="0" err="1" smtClean="0">
                <a:solidFill>
                  <a:srgbClr val="FF0000"/>
                </a:solidFill>
                <a:latin typeface="+mj-lt"/>
              </a:rPr>
              <a:t>wird</a:t>
            </a:r>
            <a:r>
              <a:rPr lang="en-US" sz="2100" dirty="0" smtClean="0">
                <a:solidFill>
                  <a:srgbClr val="FF0000"/>
                </a:solidFill>
                <a:latin typeface="+mj-lt"/>
              </a:rPr>
              <a:t> </a:t>
            </a:r>
            <a:r>
              <a:rPr lang="en-US" sz="2100" dirty="0" err="1" smtClean="0">
                <a:solidFill>
                  <a:srgbClr val="FF0000"/>
                </a:solidFill>
                <a:latin typeface="+mj-lt"/>
              </a:rPr>
              <a:t>mit</a:t>
            </a:r>
            <a:r>
              <a:rPr lang="en-US" sz="2100" dirty="0" smtClean="0">
                <a:solidFill>
                  <a:srgbClr val="FF0000"/>
                </a:solidFill>
                <a:latin typeface="+mj-lt"/>
              </a:rPr>
              <a:t> </a:t>
            </a:r>
            <a:r>
              <a:rPr lang="en-US" sz="2100" dirty="0" err="1" smtClean="0">
                <a:solidFill>
                  <a:srgbClr val="FF0000"/>
                </a:solidFill>
                <a:latin typeface="+mj-lt"/>
              </a:rPr>
              <a:t>dem</a:t>
            </a:r>
            <a:r>
              <a:rPr lang="en-US" sz="2100" dirty="0" smtClean="0">
                <a:solidFill>
                  <a:srgbClr val="FF0000"/>
                </a:solidFill>
                <a:latin typeface="+mj-lt"/>
              </a:rPr>
              <a:t> </a:t>
            </a:r>
            <a:r>
              <a:rPr lang="en-US" sz="2100" dirty="0" err="1" smtClean="0">
                <a:solidFill>
                  <a:srgbClr val="FF0000"/>
                </a:solidFill>
                <a:latin typeface="+mj-lt"/>
              </a:rPr>
              <a:t>größten</a:t>
            </a:r>
            <a:r>
              <a:rPr lang="en-US" sz="2100" dirty="0" smtClean="0">
                <a:solidFill>
                  <a:srgbClr val="FF0000"/>
                </a:solidFill>
                <a:latin typeface="+mj-lt"/>
              </a:rPr>
              <a:t> </a:t>
            </a:r>
            <a:r>
              <a:rPr lang="en-US" sz="2100" dirty="0" err="1" smtClean="0">
                <a:solidFill>
                  <a:srgbClr val="FF0000"/>
                </a:solidFill>
                <a:latin typeface="+mj-lt"/>
              </a:rPr>
              <a:t>Misstrauen</a:t>
            </a:r>
            <a:r>
              <a:rPr lang="en-US" sz="2100" dirty="0" smtClean="0">
                <a:solidFill>
                  <a:srgbClr val="FF0000"/>
                </a:solidFill>
                <a:latin typeface="+mj-lt"/>
              </a:rPr>
              <a:t> </a:t>
            </a:r>
            <a:r>
              <a:rPr lang="en-US" sz="2100" dirty="0" err="1" smtClean="0">
                <a:solidFill>
                  <a:srgbClr val="FF0000"/>
                </a:solidFill>
                <a:latin typeface="+mj-lt"/>
              </a:rPr>
              <a:t>betrachtet</a:t>
            </a:r>
            <a:r>
              <a:rPr lang="en-US" sz="2100" dirty="0" smtClean="0">
                <a:solidFill>
                  <a:srgbClr val="FF0000"/>
                </a:solidFill>
                <a:latin typeface="+mj-lt"/>
              </a:rPr>
              <a:t>? NGOs? UN? </a:t>
            </a:r>
            <a:r>
              <a:rPr lang="en-US" sz="2100" dirty="0" err="1" smtClean="0">
                <a:solidFill>
                  <a:srgbClr val="FF0000"/>
                </a:solidFill>
                <a:latin typeface="+mj-lt"/>
              </a:rPr>
              <a:t>Große</a:t>
            </a:r>
            <a:r>
              <a:rPr lang="en-US" sz="2100" dirty="0" smtClean="0">
                <a:solidFill>
                  <a:srgbClr val="FF0000"/>
                </a:solidFill>
                <a:latin typeface="+mj-lt"/>
              </a:rPr>
              <a:t> </a:t>
            </a:r>
            <a:r>
              <a:rPr lang="en-US" sz="2100" dirty="0" err="1" smtClean="0">
                <a:solidFill>
                  <a:srgbClr val="FF0000"/>
                </a:solidFill>
                <a:latin typeface="+mj-lt"/>
              </a:rPr>
              <a:t>ortsansässige</a:t>
            </a:r>
            <a:r>
              <a:rPr lang="en-US" sz="2100" dirty="0" smtClean="0">
                <a:solidFill>
                  <a:srgbClr val="FF0000"/>
                </a:solidFill>
                <a:latin typeface="+mj-lt"/>
              </a:rPr>
              <a:t> </a:t>
            </a:r>
            <a:r>
              <a:rPr lang="en-US" sz="2100" dirty="0" err="1" smtClean="0">
                <a:solidFill>
                  <a:srgbClr val="FF0000"/>
                </a:solidFill>
                <a:latin typeface="+mj-lt"/>
              </a:rPr>
              <a:t>Unternehmen</a:t>
            </a:r>
            <a:r>
              <a:rPr lang="en-US" sz="2100" dirty="0" smtClean="0">
                <a:solidFill>
                  <a:srgbClr val="FF0000"/>
                </a:solidFill>
                <a:latin typeface="+mj-lt"/>
              </a:rPr>
              <a:t>? </a:t>
            </a:r>
            <a:r>
              <a:rPr lang="en-US" sz="2100" dirty="0" err="1" smtClean="0">
                <a:solidFill>
                  <a:srgbClr val="FF0000"/>
                </a:solidFill>
                <a:latin typeface="+mj-lt"/>
              </a:rPr>
              <a:t>Nationale</a:t>
            </a:r>
            <a:r>
              <a:rPr lang="en-US" sz="2100" dirty="0" smtClean="0">
                <a:solidFill>
                  <a:srgbClr val="FF0000"/>
                </a:solidFill>
                <a:latin typeface="+mj-lt"/>
              </a:rPr>
              <a:t> </a:t>
            </a:r>
            <a:r>
              <a:rPr lang="en-US" sz="2100" dirty="0" err="1" smtClean="0">
                <a:solidFill>
                  <a:srgbClr val="FF0000"/>
                </a:solidFill>
                <a:latin typeface="+mj-lt"/>
              </a:rPr>
              <a:t>Regierungen</a:t>
            </a:r>
            <a:r>
              <a:rPr lang="en-US" sz="2100" dirty="0" smtClean="0">
                <a:solidFill>
                  <a:srgbClr val="FF0000"/>
                </a:solidFill>
                <a:latin typeface="+mj-lt"/>
              </a:rPr>
              <a:t>? </a:t>
            </a:r>
            <a:r>
              <a:rPr lang="en-US" sz="2100" dirty="0" err="1" smtClean="0">
                <a:solidFill>
                  <a:srgbClr val="FF0000"/>
                </a:solidFill>
                <a:latin typeface="+mj-lt"/>
              </a:rPr>
              <a:t>Multinationale</a:t>
            </a:r>
            <a:r>
              <a:rPr lang="en-US" sz="2100" dirty="0" smtClean="0">
                <a:solidFill>
                  <a:srgbClr val="FF0000"/>
                </a:solidFill>
                <a:latin typeface="+mj-lt"/>
              </a:rPr>
              <a:t> </a:t>
            </a:r>
            <a:r>
              <a:rPr lang="en-US" sz="2100" dirty="0" err="1" smtClean="0">
                <a:solidFill>
                  <a:srgbClr val="FF0000"/>
                </a:solidFill>
                <a:latin typeface="+mj-lt"/>
              </a:rPr>
              <a:t>Unternehmen</a:t>
            </a:r>
            <a:r>
              <a:rPr lang="en-US" sz="2100" dirty="0" smtClean="0">
                <a:solidFill>
                  <a:srgbClr val="FF0000"/>
                </a:solidFill>
                <a:latin typeface="+mj-lt"/>
              </a:rPr>
              <a:t>?</a:t>
            </a:r>
          </a:p>
          <a:p>
            <a:pPr marL="269875" indent="-269875">
              <a:spcAft>
                <a:spcPts val="600"/>
              </a:spcAft>
              <a:defRPr/>
            </a:pPr>
            <a:endParaRPr lang="en-US" sz="2100" dirty="0" smtClean="0">
              <a:latin typeface="+mj-lt"/>
            </a:endParaRPr>
          </a:p>
        </p:txBody>
      </p:sp>
      <p:sp>
        <p:nvSpPr>
          <p:cNvPr id="11267" name="Rectangle 3"/>
          <p:cNvSpPr>
            <a:spLocks noGrp="1" noChangeArrowheads="1"/>
          </p:cNvSpPr>
          <p:nvPr>
            <p:ph type="title"/>
          </p:nvPr>
        </p:nvSpPr>
        <p:spPr>
          <a:noFill/>
        </p:spPr>
        <p:txBody>
          <a:bodyPr>
            <a:normAutofit/>
          </a:bodyPr>
          <a:lstStyle/>
          <a:p>
            <a:pPr marL="514350" indent="-514350"/>
            <a:r>
              <a:rPr lang="de-DE" sz="2800" dirty="0" smtClean="0"/>
              <a:t>CSR: Motive und Anreize</a:t>
            </a:r>
            <a:endParaRPr lang="en-US" sz="2800" dirty="0" smtClean="0"/>
          </a:p>
        </p:txBody>
      </p:sp>
      <p:pic>
        <p:nvPicPr>
          <p:cNvPr id="5" name="Picture 6"/>
          <p:cNvPicPr>
            <a:picLocks noChangeAspect="1" noChangeArrowheads="1"/>
          </p:cNvPicPr>
          <p:nvPr/>
        </p:nvPicPr>
        <p:blipFill>
          <a:blip r:embed="rId3" cstate="print"/>
          <a:srcRect/>
          <a:stretch>
            <a:fillRect/>
          </a:stretch>
        </p:blipFill>
        <p:spPr bwMode="auto">
          <a:xfrm>
            <a:off x="539552" y="2636986"/>
            <a:ext cx="6642100" cy="3816350"/>
          </a:xfrm>
          <a:prstGeom prst="rect">
            <a:avLst/>
          </a:prstGeom>
          <a:noFill/>
          <a:ln w="28575" algn="ctr">
            <a:noFill/>
            <a:miter lim="800000"/>
            <a:headEnd/>
            <a:tailEnd/>
          </a:ln>
        </p:spPr>
      </p:pic>
      <p:sp>
        <p:nvSpPr>
          <p:cNvPr id="6" name="Textfeld 5"/>
          <p:cNvSpPr txBox="1">
            <a:spLocks noChangeArrowheads="1"/>
          </p:cNvSpPr>
          <p:nvPr/>
        </p:nvSpPr>
        <p:spPr bwMode="auto">
          <a:xfrm>
            <a:off x="3059261" y="6381254"/>
            <a:ext cx="1872779" cy="216098"/>
          </a:xfrm>
          <a:prstGeom prst="rect">
            <a:avLst/>
          </a:prstGeom>
          <a:noFill/>
          <a:ln w="9525">
            <a:noFill/>
            <a:miter lim="800000"/>
            <a:headEnd/>
            <a:tailEnd/>
          </a:ln>
        </p:spPr>
        <p:txBody>
          <a:bodyPr wrap="square">
            <a:spAutoFit/>
          </a:bodyPr>
          <a:lstStyle/>
          <a:p>
            <a:pPr>
              <a:defRPr/>
            </a:pPr>
            <a:r>
              <a:rPr lang="de-DE" sz="800" dirty="0">
                <a:latin typeface="+mj-lt"/>
              </a:rPr>
              <a:t>World </a:t>
            </a:r>
            <a:r>
              <a:rPr lang="de-DE" sz="800" dirty="0" err="1">
                <a:latin typeface="+mj-lt"/>
              </a:rPr>
              <a:t>Economic</a:t>
            </a:r>
            <a:r>
              <a:rPr lang="de-DE" sz="800" dirty="0">
                <a:latin typeface="+mj-lt"/>
              </a:rPr>
              <a:t> Forum (2006), Davos.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p:cNvSpPr>
            <a:spLocks noGrp="1"/>
          </p:cNvSpPr>
          <p:nvPr>
            <p:ph sz="quarter" idx="1"/>
          </p:nvPr>
        </p:nvSpPr>
        <p:spPr/>
        <p:txBody>
          <a:bodyPr/>
          <a:lstStyle/>
          <a:p>
            <a:endParaRPr lang="de-DE"/>
          </a:p>
        </p:txBody>
      </p:sp>
      <p:sp>
        <p:nvSpPr>
          <p:cNvPr id="11267" name="Rectangle 3"/>
          <p:cNvSpPr>
            <a:spLocks noGrp="1" noChangeArrowheads="1"/>
          </p:cNvSpPr>
          <p:nvPr>
            <p:ph type="title"/>
          </p:nvPr>
        </p:nvSpPr>
        <p:spPr>
          <a:noFill/>
        </p:spPr>
        <p:txBody>
          <a:bodyPr>
            <a:normAutofit/>
          </a:bodyPr>
          <a:lstStyle/>
          <a:p>
            <a:pPr marL="514350" indent="-514350"/>
            <a:r>
              <a:rPr lang="de-DE" sz="2800" dirty="0" smtClean="0"/>
              <a:t>CSR: Motive und Anreize</a:t>
            </a:r>
            <a:endParaRPr lang="en-US" sz="2800" dirty="0" smtClean="0"/>
          </a:p>
        </p:txBody>
      </p:sp>
      <p:pic>
        <p:nvPicPr>
          <p:cNvPr id="5" name="Picture 2"/>
          <p:cNvPicPr>
            <a:picLocks noChangeAspect="1" noChangeArrowheads="1"/>
          </p:cNvPicPr>
          <p:nvPr/>
        </p:nvPicPr>
        <p:blipFill>
          <a:blip r:embed="rId3" cstate="print"/>
          <a:srcRect/>
          <a:stretch>
            <a:fillRect/>
          </a:stretch>
        </p:blipFill>
        <p:spPr bwMode="auto">
          <a:xfrm>
            <a:off x="179512" y="1268760"/>
            <a:ext cx="4152900" cy="5019675"/>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4355976" y="1315415"/>
            <a:ext cx="4510088" cy="4524375"/>
          </a:xfrm>
          <a:prstGeom prst="rect">
            <a:avLst/>
          </a:prstGeom>
          <a:noFill/>
          <a:ln w="9525">
            <a:noFill/>
            <a:miter lim="800000"/>
            <a:headEnd/>
            <a:tailEnd/>
          </a:ln>
        </p:spPr>
      </p:pic>
      <p:sp>
        <p:nvSpPr>
          <p:cNvPr id="7" name="Textfeld 6"/>
          <p:cNvSpPr txBox="1">
            <a:spLocks noChangeArrowheads="1"/>
          </p:cNvSpPr>
          <p:nvPr/>
        </p:nvSpPr>
        <p:spPr bwMode="auto">
          <a:xfrm>
            <a:off x="5724128" y="5661248"/>
            <a:ext cx="1326004" cy="215444"/>
          </a:xfrm>
          <a:prstGeom prst="rect">
            <a:avLst/>
          </a:prstGeom>
          <a:noFill/>
          <a:ln w="9525">
            <a:noFill/>
            <a:miter lim="800000"/>
            <a:headEnd/>
            <a:tailEnd/>
          </a:ln>
        </p:spPr>
        <p:txBody>
          <a:bodyPr wrap="none">
            <a:spAutoFit/>
          </a:bodyPr>
          <a:lstStyle/>
          <a:p>
            <a:pPr>
              <a:defRPr/>
            </a:pPr>
            <a:r>
              <a:rPr lang="de-DE" sz="800" dirty="0" smtClean="0">
                <a:latin typeface="+mj-lt"/>
              </a:rPr>
              <a:t>Edelmann </a:t>
            </a:r>
            <a:r>
              <a:rPr lang="de-DE" sz="800" dirty="0">
                <a:latin typeface="+mj-lt"/>
              </a:rPr>
              <a:t>Trust Study 2010</a:t>
            </a:r>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p:txBody>
          <a:bodyPr>
            <a:noAutofit/>
          </a:bodyPr>
          <a:lstStyle/>
          <a:p>
            <a:pPr marL="269875" indent="-269875">
              <a:spcAft>
                <a:spcPts val="600"/>
              </a:spcAft>
              <a:buClrTx/>
              <a:buNone/>
              <a:defRPr/>
            </a:pPr>
            <a:r>
              <a:rPr lang="de-DE" sz="2100" dirty="0" smtClean="0">
                <a:latin typeface="+mj-lt"/>
              </a:rPr>
              <a:t>Risikomanagement und </a:t>
            </a:r>
            <a:r>
              <a:rPr lang="de-DE" sz="2100" dirty="0" err="1" smtClean="0">
                <a:latin typeface="+mj-lt"/>
              </a:rPr>
              <a:t>Stakeholder</a:t>
            </a:r>
            <a:r>
              <a:rPr lang="de-DE" sz="2100" dirty="0" smtClean="0">
                <a:latin typeface="+mj-lt"/>
              </a:rPr>
              <a:t> (Fortsetzung)</a:t>
            </a:r>
          </a:p>
          <a:p>
            <a:pPr marL="541338" lvl="2" indent="-261938">
              <a:spcBef>
                <a:spcPts val="600"/>
              </a:spcBef>
              <a:spcAft>
                <a:spcPts val="600"/>
              </a:spcAft>
              <a:buClrTx/>
              <a:buFont typeface="Arial" pitchFamily="34" charset="0"/>
              <a:buChar char="•"/>
              <a:defRPr/>
            </a:pPr>
            <a:r>
              <a:rPr lang="de-DE" sz="2100" dirty="0" smtClean="0">
                <a:latin typeface="+mj-lt"/>
              </a:rPr>
              <a:t>Vermeidung von Konflikten mit Regulierungsbehörden</a:t>
            </a:r>
          </a:p>
          <a:p>
            <a:pPr marL="815658" lvl="4" indent="-261938">
              <a:spcBef>
                <a:spcPts val="600"/>
              </a:spcBef>
              <a:spcAft>
                <a:spcPts val="600"/>
              </a:spcAft>
              <a:buClrTx/>
              <a:buFont typeface="Arial" pitchFamily="34" charset="0"/>
              <a:buChar char="•"/>
              <a:defRPr/>
            </a:pPr>
            <a:r>
              <a:rPr lang="de-DE" sz="2100" dirty="0" smtClean="0">
                <a:latin typeface="+mj-lt"/>
              </a:rPr>
              <a:t>Bedeutung der Beziehung zu nationalen und internationalen Behörden und Ämtern (siehe Anhang ‘Global Compact‘)</a:t>
            </a:r>
          </a:p>
          <a:p>
            <a:pPr marL="998538" lvl="6" indent="-261938">
              <a:spcBef>
                <a:spcPts val="600"/>
              </a:spcBef>
              <a:spcAft>
                <a:spcPts val="600"/>
              </a:spcAft>
              <a:buClrTx/>
              <a:buFont typeface="Arial" pitchFamily="34" charset="0"/>
              <a:buChar char="•"/>
              <a:defRPr/>
            </a:pPr>
            <a:r>
              <a:rPr lang="de-DE" sz="2100" dirty="0" smtClean="0">
                <a:latin typeface="+mj-lt"/>
              </a:rPr>
              <a:t>„Green“ Reputation</a:t>
            </a:r>
          </a:p>
          <a:p>
            <a:pPr marL="1181418" lvl="7" indent="-261938">
              <a:spcBef>
                <a:spcPts val="600"/>
              </a:spcBef>
              <a:spcAft>
                <a:spcPts val="600"/>
              </a:spcAft>
              <a:buClrTx/>
              <a:buFont typeface="Arial" pitchFamily="34" charset="0"/>
              <a:buChar char="•"/>
              <a:defRPr/>
            </a:pPr>
            <a:r>
              <a:rPr lang="de-DE" sz="2100" dirty="0" smtClean="0">
                <a:latin typeface="+mj-lt"/>
              </a:rPr>
              <a:t>Beispiel: Fördergenehmigungen für Ölfirmen in ökologisch empfindlichen Gebieten</a:t>
            </a:r>
          </a:p>
          <a:p>
            <a:pPr marL="269875" indent="-269875">
              <a:spcAft>
                <a:spcPts val="600"/>
              </a:spcAft>
              <a:buClrTx/>
              <a:buNone/>
              <a:defRPr/>
            </a:pPr>
            <a:r>
              <a:rPr lang="en-US" sz="2100" dirty="0" smtClean="0">
                <a:latin typeface="+mj-lt"/>
              </a:rPr>
              <a:t>(2) </a:t>
            </a:r>
            <a:r>
              <a:rPr lang="en-US" sz="2100" dirty="0" err="1" smtClean="0">
                <a:latin typeface="+mj-lt"/>
              </a:rPr>
              <a:t>Risikomanagement</a:t>
            </a:r>
            <a:r>
              <a:rPr lang="en-US" sz="2100" dirty="0" smtClean="0">
                <a:latin typeface="+mj-lt"/>
              </a:rPr>
              <a:t> und </a:t>
            </a:r>
            <a:r>
              <a:rPr lang="en-US" sz="2100" dirty="0" err="1" smtClean="0">
                <a:latin typeface="+mj-lt"/>
              </a:rPr>
              <a:t>Finanzmarktpotenziale</a:t>
            </a:r>
            <a:endParaRPr lang="en-US" sz="2100" dirty="0" smtClean="0">
              <a:latin typeface="+mj-lt"/>
            </a:endParaRPr>
          </a:p>
          <a:p>
            <a:pPr marL="669925" lvl="2" indent="-269875">
              <a:spcBef>
                <a:spcPts val="600"/>
              </a:spcBef>
              <a:spcAft>
                <a:spcPts val="600"/>
              </a:spcAft>
              <a:buClrTx/>
              <a:buFont typeface="Arial" pitchFamily="34" charset="0"/>
              <a:buChar char="•"/>
              <a:defRPr/>
            </a:pPr>
            <a:r>
              <a:rPr lang="en-US" sz="2100" dirty="0" err="1" smtClean="0">
                <a:latin typeface="+mj-lt"/>
              </a:rPr>
              <a:t>Attraktivität</a:t>
            </a:r>
            <a:r>
              <a:rPr lang="en-US" sz="2100" dirty="0" smtClean="0">
                <a:latin typeface="+mj-lt"/>
              </a:rPr>
              <a:t> </a:t>
            </a:r>
            <a:r>
              <a:rPr lang="en-US" sz="2100" dirty="0" err="1" smtClean="0">
                <a:latin typeface="+mj-lt"/>
              </a:rPr>
              <a:t>für</a:t>
            </a:r>
            <a:r>
              <a:rPr lang="en-US" sz="2100" dirty="0" smtClean="0">
                <a:latin typeface="+mj-lt"/>
              </a:rPr>
              <a:t> </a:t>
            </a:r>
            <a:r>
              <a:rPr lang="en-US" sz="2100" dirty="0" err="1" smtClean="0">
                <a:latin typeface="+mj-lt"/>
              </a:rPr>
              <a:t>alle</a:t>
            </a:r>
            <a:r>
              <a:rPr lang="en-US" sz="2100" dirty="0" smtClean="0">
                <a:latin typeface="+mj-lt"/>
              </a:rPr>
              <a:t> </a:t>
            </a:r>
            <a:r>
              <a:rPr lang="en-US" sz="2100" dirty="0" err="1" smtClean="0">
                <a:latin typeface="+mj-lt"/>
              </a:rPr>
              <a:t>Investoren</a:t>
            </a:r>
            <a:r>
              <a:rPr lang="en-US" sz="2100" dirty="0" smtClean="0">
                <a:latin typeface="+mj-lt"/>
              </a:rPr>
              <a:t>, </a:t>
            </a:r>
            <a:r>
              <a:rPr lang="en-US" sz="2100" dirty="0" err="1" smtClean="0">
                <a:latin typeface="+mj-lt"/>
              </a:rPr>
              <a:t>einschließlich</a:t>
            </a:r>
            <a:r>
              <a:rPr lang="en-US" sz="2100" dirty="0" smtClean="0">
                <a:latin typeface="+mj-lt"/>
              </a:rPr>
              <a:t> </a:t>
            </a:r>
            <a:r>
              <a:rPr lang="en-US" sz="2100" dirty="0" err="1" smtClean="0">
                <a:latin typeface="+mj-lt"/>
              </a:rPr>
              <a:t>sozial</a:t>
            </a:r>
            <a:r>
              <a:rPr lang="en-US" sz="2100" dirty="0" smtClean="0">
                <a:latin typeface="+mj-lt"/>
              </a:rPr>
              <a:t> </a:t>
            </a:r>
            <a:r>
              <a:rPr lang="en-US" sz="2100" dirty="0" err="1" smtClean="0">
                <a:latin typeface="+mj-lt"/>
              </a:rPr>
              <a:t>verantwortbarer</a:t>
            </a:r>
            <a:r>
              <a:rPr lang="en-US" sz="2100" dirty="0" smtClean="0">
                <a:latin typeface="+mj-lt"/>
              </a:rPr>
              <a:t> </a:t>
            </a:r>
            <a:r>
              <a:rPr lang="en-US" sz="2100" dirty="0" err="1" smtClean="0">
                <a:latin typeface="+mj-lt"/>
              </a:rPr>
              <a:t>Investitionen</a:t>
            </a:r>
            <a:r>
              <a:rPr lang="en-US" sz="2100" dirty="0" smtClean="0">
                <a:latin typeface="+mj-lt"/>
              </a:rPr>
              <a:t> (SRI)</a:t>
            </a:r>
          </a:p>
          <a:p>
            <a:pPr marL="989013" lvl="4" indent="-269875">
              <a:spcBef>
                <a:spcPts val="600"/>
              </a:spcBef>
              <a:spcAft>
                <a:spcPts val="600"/>
              </a:spcAft>
              <a:buClrTx/>
              <a:buFont typeface="Arial" pitchFamily="34" charset="0"/>
              <a:buChar char="•"/>
              <a:defRPr/>
            </a:pPr>
            <a:r>
              <a:rPr lang="de-DE" sz="2100" dirty="0" smtClean="0">
                <a:latin typeface="+mj-lt"/>
              </a:rPr>
              <a:t>Wachsende Bewegung: 12% aller Finanzmittel in den USA</a:t>
            </a:r>
          </a:p>
          <a:p>
            <a:pPr marL="1708150" lvl="4" indent="-261938">
              <a:lnSpc>
                <a:spcPct val="80000"/>
              </a:lnSpc>
              <a:spcBef>
                <a:spcPts val="600"/>
              </a:spcBef>
              <a:spcAft>
                <a:spcPts val="600"/>
              </a:spcAft>
              <a:buFont typeface="Arial" pitchFamily="34" charset="0"/>
              <a:buChar char="•"/>
              <a:defRPr/>
            </a:pPr>
            <a:endParaRPr lang="de-DE" sz="1800" dirty="0" smtClean="0">
              <a:latin typeface="+mj-lt"/>
            </a:endParaRPr>
          </a:p>
          <a:p>
            <a:pPr marL="269875" indent="-269875">
              <a:spcAft>
                <a:spcPts val="600"/>
              </a:spcAft>
              <a:defRPr/>
            </a:pPr>
            <a:endParaRPr lang="en-US" sz="1800" dirty="0" smtClean="0">
              <a:latin typeface="+mj-lt"/>
            </a:endParaRPr>
          </a:p>
        </p:txBody>
      </p:sp>
      <p:sp>
        <p:nvSpPr>
          <p:cNvPr id="11267" name="Rectangle 3"/>
          <p:cNvSpPr>
            <a:spLocks noGrp="1" noChangeArrowheads="1"/>
          </p:cNvSpPr>
          <p:nvPr>
            <p:ph type="title"/>
          </p:nvPr>
        </p:nvSpPr>
        <p:spPr>
          <a:noFill/>
        </p:spPr>
        <p:txBody>
          <a:bodyPr>
            <a:normAutofit/>
          </a:bodyPr>
          <a:lstStyle/>
          <a:p>
            <a:pPr marL="514350" indent="-514350"/>
            <a:r>
              <a:rPr lang="de-DE" sz="2800" dirty="0" smtClean="0"/>
              <a:t>CSR: Motive und Anreize</a:t>
            </a:r>
            <a:endParaRPr lang="en-US" sz="2800" dirty="0" smtClean="0"/>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p:txBody>
          <a:bodyPr>
            <a:normAutofit/>
          </a:bodyPr>
          <a:lstStyle/>
          <a:p>
            <a:pPr marL="269875" indent="-269875">
              <a:spcAft>
                <a:spcPts val="600"/>
              </a:spcAft>
              <a:buNone/>
              <a:defRPr/>
            </a:pPr>
            <a:r>
              <a:rPr lang="en-US" sz="2100" dirty="0" smtClean="0">
                <a:latin typeface="+mj-lt"/>
              </a:rPr>
              <a:t>(2) </a:t>
            </a:r>
            <a:r>
              <a:rPr lang="en-US" sz="2100" dirty="0" err="1" smtClean="0">
                <a:latin typeface="+mj-lt"/>
              </a:rPr>
              <a:t>Risikomanagement</a:t>
            </a:r>
            <a:r>
              <a:rPr lang="en-US" sz="2100" dirty="0" smtClean="0">
                <a:latin typeface="+mj-lt"/>
              </a:rPr>
              <a:t> und </a:t>
            </a:r>
            <a:r>
              <a:rPr lang="en-US" sz="2100" dirty="0" err="1" smtClean="0">
                <a:latin typeface="+mj-lt"/>
              </a:rPr>
              <a:t>Finanzmarktpotenziale</a:t>
            </a:r>
            <a:endParaRPr lang="en-US" sz="2100" dirty="0" smtClean="0">
              <a:latin typeface="+mj-lt"/>
            </a:endParaRPr>
          </a:p>
          <a:p>
            <a:pPr marL="669925" lvl="2" indent="-269875">
              <a:spcBef>
                <a:spcPts val="600"/>
              </a:spcBef>
              <a:spcAft>
                <a:spcPts val="600"/>
              </a:spcAft>
              <a:buClrTx/>
              <a:buFont typeface="Arial" pitchFamily="34" charset="0"/>
              <a:buChar char="•"/>
              <a:defRPr/>
            </a:pPr>
            <a:r>
              <a:rPr lang="de-DE" sz="2100" dirty="0" smtClean="0">
                <a:latin typeface="+mj-lt"/>
              </a:rPr>
              <a:t>Investitionen in Unternehmen mit hohen Ratings für ökologische und soziale Performance: ökologische Verantwortung</a:t>
            </a:r>
            <a:r>
              <a:rPr lang="en-US" sz="2100" dirty="0" smtClean="0">
                <a:latin typeface="+mj-lt"/>
              </a:rPr>
              <a:t>, </a:t>
            </a:r>
            <a:r>
              <a:rPr lang="en-US" sz="2100" dirty="0" err="1" smtClean="0">
                <a:latin typeface="+mj-lt"/>
              </a:rPr>
              <a:t>Verbraucherschutz</a:t>
            </a:r>
            <a:r>
              <a:rPr lang="en-US" sz="2100" dirty="0" smtClean="0">
                <a:latin typeface="+mj-lt"/>
              </a:rPr>
              <a:t>, </a:t>
            </a:r>
            <a:r>
              <a:rPr lang="en-US" sz="2100" dirty="0" err="1" smtClean="0">
                <a:latin typeface="+mj-lt"/>
              </a:rPr>
              <a:t>Menschenrechte</a:t>
            </a:r>
            <a:r>
              <a:rPr lang="en-US" sz="2100" dirty="0" smtClean="0">
                <a:latin typeface="+mj-lt"/>
              </a:rPr>
              <a:t> und </a:t>
            </a:r>
            <a:r>
              <a:rPr lang="en-US" sz="2100" dirty="0" err="1" smtClean="0">
                <a:latin typeface="+mj-lt"/>
              </a:rPr>
              <a:t>Diversität</a:t>
            </a:r>
            <a:r>
              <a:rPr lang="en-US" sz="2100" dirty="0" smtClean="0">
                <a:latin typeface="+mj-lt"/>
              </a:rPr>
              <a:t>; </a:t>
            </a:r>
            <a:endParaRPr lang="de-DE" sz="2100" dirty="0" smtClean="0">
              <a:latin typeface="+mj-lt"/>
            </a:endParaRPr>
          </a:p>
          <a:p>
            <a:pPr marL="669925" lvl="2" indent="-269875">
              <a:spcBef>
                <a:spcPts val="600"/>
              </a:spcBef>
              <a:spcAft>
                <a:spcPts val="600"/>
              </a:spcAft>
              <a:buClrTx/>
              <a:buFont typeface="Arial" pitchFamily="34" charset="0"/>
              <a:buChar char="•"/>
              <a:defRPr/>
            </a:pPr>
            <a:r>
              <a:rPr lang="en-US" sz="2100" dirty="0" err="1" smtClean="0">
                <a:latin typeface="+mj-lt"/>
              </a:rPr>
              <a:t>Einige</a:t>
            </a:r>
            <a:r>
              <a:rPr lang="en-US" sz="2100" dirty="0" smtClean="0">
                <a:latin typeface="+mj-lt"/>
              </a:rPr>
              <a:t> </a:t>
            </a:r>
            <a:r>
              <a:rPr lang="en-US" sz="2100" dirty="0" err="1" smtClean="0">
                <a:latin typeface="+mj-lt"/>
              </a:rPr>
              <a:t>Investoren</a:t>
            </a:r>
            <a:r>
              <a:rPr lang="en-US" sz="2100" dirty="0" smtClean="0">
                <a:latin typeface="+mj-lt"/>
              </a:rPr>
              <a:t> </a:t>
            </a:r>
            <a:r>
              <a:rPr lang="en-US" sz="2100" dirty="0" err="1" smtClean="0">
                <a:latin typeface="+mj-lt"/>
              </a:rPr>
              <a:t>meiden</a:t>
            </a:r>
            <a:r>
              <a:rPr lang="en-US" sz="2100" dirty="0" smtClean="0">
                <a:latin typeface="+mj-lt"/>
              </a:rPr>
              <a:t> </a:t>
            </a:r>
            <a:r>
              <a:rPr lang="en-US" sz="2100" dirty="0" err="1" smtClean="0">
                <a:latin typeface="+mj-lt"/>
              </a:rPr>
              <a:t>bestimmte</a:t>
            </a:r>
            <a:r>
              <a:rPr lang="en-US" sz="2100" dirty="0" smtClean="0">
                <a:latin typeface="+mj-lt"/>
              </a:rPr>
              <a:t> </a:t>
            </a:r>
            <a:r>
              <a:rPr lang="en-US" sz="2100" dirty="0" err="1" smtClean="0">
                <a:latin typeface="+mj-lt"/>
              </a:rPr>
              <a:t>Wirtschaftszweige</a:t>
            </a:r>
            <a:r>
              <a:rPr lang="en-US" sz="2100" dirty="0" smtClean="0">
                <a:latin typeface="+mj-lt"/>
              </a:rPr>
              <a:t>: </a:t>
            </a:r>
            <a:r>
              <a:rPr lang="en-US" sz="2100" dirty="0" err="1" smtClean="0">
                <a:latin typeface="+mj-lt"/>
              </a:rPr>
              <a:t>Alkohol</a:t>
            </a:r>
            <a:r>
              <a:rPr lang="en-US" sz="2100" dirty="0" smtClean="0">
                <a:latin typeface="+mj-lt"/>
              </a:rPr>
              <a:t>, </a:t>
            </a:r>
            <a:r>
              <a:rPr lang="en-US" sz="2100" dirty="0" err="1" smtClean="0">
                <a:latin typeface="+mj-lt"/>
              </a:rPr>
              <a:t>Tabak</a:t>
            </a:r>
            <a:r>
              <a:rPr lang="en-US" sz="2100" dirty="0" smtClean="0">
                <a:latin typeface="+mj-lt"/>
              </a:rPr>
              <a:t>, </a:t>
            </a:r>
            <a:r>
              <a:rPr lang="en-US" sz="2100" dirty="0" err="1" smtClean="0">
                <a:latin typeface="+mj-lt"/>
              </a:rPr>
              <a:t>Glücksspiel</a:t>
            </a:r>
            <a:r>
              <a:rPr lang="en-US" sz="2100" dirty="0" smtClean="0">
                <a:latin typeface="+mj-lt"/>
              </a:rPr>
              <a:t>, </a:t>
            </a:r>
            <a:r>
              <a:rPr lang="en-US" sz="2100" dirty="0" err="1" smtClean="0">
                <a:latin typeface="+mj-lt"/>
              </a:rPr>
              <a:t>Waffen</a:t>
            </a:r>
            <a:r>
              <a:rPr lang="en-US" sz="2100" dirty="0" smtClean="0">
                <a:latin typeface="+mj-lt"/>
              </a:rPr>
              <a:t>, </a:t>
            </a:r>
            <a:r>
              <a:rPr lang="en-US" sz="2100" dirty="0" err="1" smtClean="0">
                <a:latin typeface="+mj-lt"/>
              </a:rPr>
              <a:t>Militär</a:t>
            </a:r>
            <a:r>
              <a:rPr lang="en-US" sz="2100" dirty="0" smtClean="0">
                <a:latin typeface="+mj-lt"/>
              </a:rPr>
              <a:t> und </a:t>
            </a:r>
            <a:r>
              <a:rPr lang="en-US" sz="2100" dirty="0" err="1" smtClean="0">
                <a:latin typeface="+mj-lt"/>
              </a:rPr>
              <a:t>Abtreibung</a:t>
            </a:r>
            <a:r>
              <a:rPr lang="en-US" sz="2100" dirty="0" smtClean="0">
                <a:latin typeface="+mj-lt"/>
              </a:rPr>
              <a:t>: </a:t>
            </a:r>
            <a:r>
              <a:rPr lang="en-US" sz="2100" dirty="0" err="1" smtClean="0">
                <a:latin typeface="+mj-lt"/>
              </a:rPr>
              <a:t>Reduzierung</a:t>
            </a:r>
            <a:r>
              <a:rPr lang="en-US" sz="2100" dirty="0" smtClean="0">
                <a:latin typeface="+mj-lt"/>
              </a:rPr>
              <a:t> </a:t>
            </a:r>
            <a:r>
              <a:rPr lang="en-US" sz="2100" dirty="0" err="1" smtClean="0">
                <a:latin typeface="+mj-lt"/>
              </a:rPr>
              <a:t>der</a:t>
            </a:r>
            <a:r>
              <a:rPr lang="en-US" sz="2100" dirty="0" smtClean="0">
                <a:latin typeface="+mj-lt"/>
              </a:rPr>
              <a:t> </a:t>
            </a:r>
            <a:r>
              <a:rPr lang="en-US" sz="2100" dirty="0" err="1" smtClean="0">
                <a:latin typeface="+mj-lt"/>
              </a:rPr>
              <a:t>Kapitalkosten</a:t>
            </a:r>
            <a:r>
              <a:rPr lang="en-US" sz="2100" dirty="0" smtClean="0">
                <a:latin typeface="+mj-lt"/>
              </a:rPr>
              <a:t> </a:t>
            </a:r>
            <a:r>
              <a:rPr lang="en-US" sz="2100" dirty="0" err="1" smtClean="0">
                <a:latin typeface="+mj-lt"/>
              </a:rPr>
              <a:t>durch</a:t>
            </a:r>
            <a:r>
              <a:rPr lang="de-DE" sz="2100" dirty="0" smtClean="0">
                <a:latin typeface="+mj-lt"/>
              </a:rPr>
              <a:t> SRI?</a:t>
            </a:r>
            <a:endParaRPr lang="en-US" sz="2100" dirty="0" smtClean="0">
              <a:latin typeface="+mj-lt"/>
            </a:endParaRPr>
          </a:p>
          <a:p>
            <a:pPr marL="669925" lvl="2" indent="-269875">
              <a:spcBef>
                <a:spcPts val="600"/>
              </a:spcBef>
              <a:spcAft>
                <a:spcPts val="600"/>
              </a:spcAft>
              <a:buClrTx/>
              <a:buFont typeface="Arial" pitchFamily="34" charset="0"/>
              <a:buChar char="•"/>
              <a:defRPr/>
            </a:pPr>
            <a:r>
              <a:rPr lang="en-US" sz="2100" dirty="0" smtClean="0">
                <a:latin typeface="+mj-lt"/>
              </a:rPr>
              <a:t>Aus: Dow Jones </a:t>
            </a:r>
            <a:r>
              <a:rPr lang="en-US" sz="2100" dirty="0" err="1" smtClean="0">
                <a:latin typeface="+mj-lt"/>
              </a:rPr>
              <a:t>Nachhaltigkeitsindizes</a:t>
            </a:r>
            <a:r>
              <a:rPr lang="en-US" sz="2100" dirty="0" smtClean="0">
                <a:latin typeface="+mj-lt"/>
              </a:rPr>
              <a:t>(DJSI): </a:t>
            </a:r>
          </a:p>
          <a:p>
            <a:pPr marL="1184275" lvl="4" indent="-269875">
              <a:spcBef>
                <a:spcPts val="600"/>
              </a:spcBef>
              <a:spcAft>
                <a:spcPts val="600"/>
              </a:spcAft>
              <a:buClrTx/>
              <a:buFont typeface="Arial" pitchFamily="34" charset="0"/>
              <a:buChar char="•"/>
              <a:defRPr/>
            </a:pPr>
            <a:r>
              <a:rPr lang="en-US" sz="2100" dirty="0" err="1" smtClean="0">
                <a:latin typeface="+mj-lt"/>
              </a:rPr>
              <a:t>Verfolgt</a:t>
            </a:r>
            <a:r>
              <a:rPr lang="en-US" sz="2100" dirty="0" smtClean="0">
                <a:latin typeface="+mj-lt"/>
              </a:rPr>
              <a:t> die Performance </a:t>
            </a:r>
            <a:r>
              <a:rPr lang="en-US" sz="2100" dirty="0" err="1" smtClean="0">
                <a:latin typeface="+mj-lt"/>
              </a:rPr>
              <a:t>der</a:t>
            </a:r>
            <a:r>
              <a:rPr lang="en-US" sz="2100" dirty="0" smtClean="0">
                <a:latin typeface="+mj-lt"/>
              </a:rPr>
              <a:t> </a:t>
            </a:r>
            <a:r>
              <a:rPr lang="en-US" sz="2100" dirty="0" err="1" smtClean="0">
                <a:latin typeface="+mj-lt"/>
              </a:rPr>
              <a:t>oberen</a:t>
            </a:r>
            <a:r>
              <a:rPr lang="en-US" sz="2100" dirty="0" smtClean="0">
                <a:latin typeface="+mj-lt"/>
              </a:rPr>
              <a:t> 10% </a:t>
            </a:r>
            <a:r>
              <a:rPr lang="en-US" sz="2100" dirty="0" err="1" smtClean="0">
                <a:latin typeface="+mj-lt"/>
              </a:rPr>
              <a:t>Unternehmen</a:t>
            </a:r>
            <a:r>
              <a:rPr lang="en-US" sz="2100" dirty="0" smtClean="0">
                <a:latin typeface="+mj-lt"/>
              </a:rPr>
              <a:t> </a:t>
            </a:r>
            <a:r>
              <a:rPr lang="en-US" sz="2100" dirty="0" err="1" smtClean="0">
                <a:latin typeface="+mj-lt"/>
              </a:rPr>
              <a:t>im</a:t>
            </a:r>
            <a:r>
              <a:rPr lang="en-US" sz="2100" dirty="0" smtClean="0">
                <a:latin typeface="+mj-lt"/>
              </a:rPr>
              <a:t> Dow Jones Global Index die </a:t>
            </a:r>
            <a:r>
              <a:rPr lang="en-US" sz="2100" dirty="0" err="1" smtClean="0">
                <a:latin typeface="+mj-lt"/>
              </a:rPr>
              <a:t>führend</a:t>
            </a:r>
            <a:r>
              <a:rPr lang="en-US" sz="2100" dirty="0" smtClean="0">
                <a:latin typeface="+mj-lt"/>
              </a:rPr>
              <a:t> </a:t>
            </a:r>
            <a:r>
              <a:rPr lang="en-US" sz="2100" dirty="0" err="1" smtClean="0">
                <a:latin typeface="+mj-lt"/>
              </a:rPr>
              <a:t>sind</a:t>
            </a:r>
            <a:r>
              <a:rPr lang="en-US" sz="2100" dirty="0" smtClean="0">
                <a:latin typeface="+mj-lt"/>
              </a:rPr>
              <a:t> in </a:t>
            </a:r>
            <a:r>
              <a:rPr lang="en-US" sz="2100" dirty="0" err="1" smtClean="0">
                <a:latin typeface="+mj-lt"/>
              </a:rPr>
              <a:t>Bezug</a:t>
            </a:r>
            <a:r>
              <a:rPr lang="en-US" sz="2100" dirty="0" smtClean="0">
                <a:latin typeface="+mj-lt"/>
              </a:rPr>
              <a:t> auf </a:t>
            </a:r>
            <a:r>
              <a:rPr lang="en-US" sz="2100" dirty="0" err="1" smtClean="0">
                <a:latin typeface="+mj-lt"/>
              </a:rPr>
              <a:t>globale</a:t>
            </a:r>
            <a:r>
              <a:rPr lang="en-US" sz="2100" dirty="0" smtClean="0">
                <a:latin typeface="+mj-lt"/>
              </a:rPr>
              <a:t> </a:t>
            </a:r>
            <a:r>
              <a:rPr lang="en-US" sz="2100" dirty="0" err="1" smtClean="0">
                <a:latin typeface="+mj-lt"/>
              </a:rPr>
              <a:t>Nachhaltigkeit</a:t>
            </a:r>
            <a:r>
              <a:rPr lang="en-US" sz="2100" dirty="0" smtClean="0">
                <a:latin typeface="+mj-lt"/>
              </a:rPr>
              <a:t> (</a:t>
            </a:r>
            <a:r>
              <a:rPr lang="en-US" sz="2100" dirty="0" err="1" smtClean="0">
                <a:latin typeface="+mj-lt"/>
              </a:rPr>
              <a:t>siehe</a:t>
            </a:r>
            <a:r>
              <a:rPr lang="en-US" sz="2100" dirty="0" smtClean="0">
                <a:latin typeface="+mj-lt"/>
              </a:rPr>
              <a:t> </a:t>
            </a:r>
            <a:r>
              <a:rPr lang="en-US" sz="2100" dirty="0" err="1" smtClean="0">
                <a:latin typeface="+mj-lt"/>
              </a:rPr>
              <a:t>Anhang</a:t>
            </a:r>
            <a:r>
              <a:rPr lang="en-US" sz="2100" dirty="0" smtClean="0">
                <a:latin typeface="+mj-lt"/>
              </a:rPr>
              <a:t> ‘Dow Jones Sustainability Indexes’)</a:t>
            </a:r>
          </a:p>
          <a:p>
            <a:pPr marL="269875" indent="-269875">
              <a:spcAft>
                <a:spcPts val="600"/>
              </a:spcAft>
              <a:buNone/>
              <a:defRPr/>
            </a:pPr>
            <a:endParaRPr lang="en-US" sz="1800" dirty="0" smtClean="0"/>
          </a:p>
          <a:p>
            <a:pPr marL="269875" indent="-269875">
              <a:spcAft>
                <a:spcPts val="600"/>
              </a:spcAft>
              <a:defRPr/>
            </a:pPr>
            <a:endParaRPr lang="en-US" sz="1800" dirty="0" smtClean="0">
              <a:latin typeface="+mj-lt"/>
            </a:endParaRPr>
          </a:p>
        </p:txBody>
      </p:sp>
      <p:sp>
        <p:nvSpPr>
          <p:cNvPr id="11267" name="Rectangle 3"/>
          <p:cNvSpPr>
            <a:spLocks noGrp="1" noChangeArrowheads="1"/>
          </p:cNvSpPr>
          <p:nvPr>
            <p:ph type="title"/>
          </p:nvPr>
        </p:nvSpPr>
        <p:spPr>
          <a:noFill/>
        </p:spPr>
        <p:txBody>
          <a:bodyPr>
            <a:normAutofit/>
          </a:bodyPr>
          <a:lstStyle/>
          <a:p>
            <a:pPr marL="514350" indent="-514350"/>
            <a:r>
              <a:rPr lang="de-DE" sz="2800" dirty="0" smtClean="0"/>
              <a:t>CSR: Motive und Anreize</a:t>
            </a:r>
            <a:endParaRPr lang="en-US" sz="2800" dirty="0" smtClean="0"/>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p:txBody>
          <a:bodyPr>
            <a:normAutofit/>
          </a:bodyPr>
          <a:lstStyle/>
          <a:p>
            <a:pPr marL="269875" lvl="1" indent="-269875">
              <a:spcBef>
                <a:spcPts val="600"/>
              </a:spcBef>
              <a:spcAft>
                <a:spcPts val="600"/>
              </a:spcAft>
              <a:buClrTx/>
              <a:buNone/>
            </a:pPr>
            <a:r>
              <a:rPr lang="de-DE" sz="2100" dirty="0" smtClean="0">
                <a:latin typeface="+mj-lt"/>
              </a:rPr>
              <a:t>(3) Möglichkeiten zur Kostensenkung durch Abfallreduzierung</a:t>
            </a:r>
          </a:p>
          <a:p>
            <a:pPr marL="625475" lvl="3" indent="-271463">
              <a:buClrTx/>
              <a:buFont typeface="Arial" charset="0"/>
              <a:buChar char="•"/>
            </a:pPr>
            <a:r>
              <a:rPr lang="de-DE" sz="2100" dirty="0" smtClean="0">
                <a:latin typeface="+mj-lt"/>
              </a:rPr>
              <a:t>Reduzierung von Treibhausgasemissionen und schädigenden Chemikalien</a:t>
            </a:r>
          </a:p>
          <a:p>
            <a:pPr marL="625475" lvl="3" indent="-271463">
              <a:spcBef>
                <a:spcPts val="600"/>
              </a:spcBef>
              <a:spcAft>
                <a:spcPts val="600"/>
              </a:spcAft>
              <a:buClrTx/>
              <a:buFont typeface="Arial" charset="0"/>
              <a:buChar char="•"/>
            </a:pPr>
            <a:r>
              <a:rPr lang="de-DE" sz="2100" dirty="0" smtClean="0">
                <a:latin typeface="+mj-lt"/>
              </a:rPr>
              <a:t>Abfallreduzierung: Einsparungen aufgrund von besserem Management von Materialen und Prozessen</a:t>
            </a:r>
            <a:endParaRPr lang="en-US" sz="2100" dirty="0" smtClean="0">
              <a:latin typeface="+mj-lt"/>
            </a:endParaRPr>
          </a:p>
          <a:p>
            <a:pPr marL="269875" indent="-269875">
              <a:spcAft>
                <a:spcPts val="600"/>
              </a:spcAft>
              <a:buNone/>
              <a:defRPr/>
            </a:pPr>
            <a:endParaRPr lang="en-US" sz="1800" dirty="0" smtClean="0"/>
          </a:p>
          <a:p>
            <a:pPr marL="269875" indent="-269875">
              <a:spcAft>
                <a:spcPts val="600"/>
              </a:spcAft>
              <a:defRPr/>
            </a:pPr>
            <a:endParaRPr lang="en-US" sz="1800" dirty="0" smtClean="0">
              <a:latin typeface="+mj-lt"/>
            </a:endParaRPr>
          </a:p>
        </p:txBody>
      </p:sp>
      <p:sp>
        <p:nvSpPr>
          <p:cNvPr id="11267" name="Rectangle 3"/>
          <p:cNvSpPr>
            <a:spLocks noGrp="1" noChangeArrowheads="1"/>
          </p:cNvSpPr>
          <p:nvPr>
            <p:ph type="title"/>
          </p:nvPr>
        </p:nvSpPr>
        <p:spPr>
          <a:noFill/>
        </p:spPr>
        <p:txBody>
          <a:bodyPr>
            <a:normAutofit/>
          </a:bodyPr>
          <a:lstStyle/>
          <a:p>
            <a:pPr marL="514350" indent="-514350"/>
            <a:r>
              <a:rPr lang="de-DE" sz="2800" dirty="0" smtClean="0"/>
              <a:t>CSR: Motive und Anreize</a:t>
            </a:r>
            <a:endParaRPr lang="en-US" sz="2800" dirty="0" smtClean="0"/>
          </a:p>
        </p:txBody>
      </p:sp>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a:xfrm>
            <a:off x="457200" y="1268760"/>
            <a:ext cx="8435280" cy="4888200"/>
          </a:xfrm>
        </p:spPr>
        <p:txBody>
          <a:bodyPr>
            <a:noAutofit/>
          </a:bodyPr>
          <a:lstStyle/>
          <a:p>
            <a:pPr marL="269875" indent="-269875">
              <a:spcBef>
                <a:spcPts val="400"/>
              </a:spcBef>
              <a:spcAft>
                <a:spcPts val="400"/>
              </a:spcAft>
              <a:buNone/>
              <a:defRPr/>
            </a:pPr>
            <a:r>
              <a:rPr lang="de-DE" sz="2100" dirty="0" smtClean="0">
                <a:latin typeface="+mj-lt"/>
              </a:rPr>
              <a:t>(3) </a:t>
            </a:r>
            <a:r>
              <a:rPr lang="de-DE" sz="1950" dirty="0" smtClean="0">
                <a:latin typeface="+mj-lt"/>
              </a:rPr>
              <a:t>Reputation auf Produktmärkten</a:t>
            </a:r>
          </a:p>
          <a:p>
            <a:pPr marL="669925" lvl="2" indent="-269875">
              <a:spcBef>
                <a:spcPts val="400"/>
              </a:spcBef>
              <a:spcAft>
                <a:spcPts val="400"/>
              </a:spcAft>
              <a:buClrTx/>
              <a:buFont typeface="Arial" pitchFamily="34" charset="0"/>
              <a:buChar char="•"/>
              <a:defRPr/>
            </a:pPr>
            <a:r>
              <a:rPr lang="de-DE" sz="1950" dirty="0" smtClean="0">
                <a:latin typeface="+mj-lt"/>
              </a:rPr>
              <a:t>Wachsender Reichtum schafft Wahlmöglichkeiten für Konsumenten: „ethischer Konsum“, gestützt auf globale Informationen durch NGO und Medien.</a:t>
            </a:r>
          </a:p>
          <a:p>
            <a:pPr marL="669925" lvl="2" indent="-269875">
              <a:spcBef>
                <a:spcPts val="400"/>
              </a:spcBef>
              <a:spcAft>
                <a:spcPts val="400"/>
              </a:spcAft>
              <a:buClrTx/>
              <a:buFont typeface="Arial" pitchFamily="34" charset="0"/>
              <a:buChar char="•"/>
              <a:defRPr/>
            </a:pPr>
            <a:r>
              <a:rPr lang="de-DE" sz="1950" dirty="0" smtClean="0">
                <a:latin typeface="+mj-lt"/>
              </a:rPr>
              <a:t>CSR-Strategie beeinflusst Markenwert</a:t>
            </a:r>
          </a:p>
          <a:p>
            <a:pPr marL="669925" lvl="2" indent="-269875">
              <a:spcBef>
                <a:spcPts val="400"/>
              </a:spcBef>
              <a:spcAft>
                <a:spcPts val="400"/>
              </a:spcAft>
              <a:buClrTx/>
              <a:buFont typeface="Arial" pitchFamily="34" charset="0"/>
              <a:buChar char="•"/>
              <a:defRPr/>
            </a:pPr>
            <a:r>
              <a:rPr lang="de-DE" sz="1950" dirty="0" smtClean="0">
                <a:latin typeface="+mj-lt"/>
              </a:rPr>
              <a:t>Zertifizierungssysteme und Labels</a:t>
            </a:r>
          </a:p>
          <a:p>
            <a:pPr marL="914400" lvl="3" indent="-457200">
              <a:spcBef>
                <a:spcPts val="400"/>
              </a:spcBef>
              <a:spcAft>
                <a:spcPts val="400"/>
              </a:spcAft>
              <a:buClrTx/>
              <a:buFont typeface="+mj-lt"/>
              <a:buAutoNum type="arabicParenR"/>
              <a:defRPr/>
            </a:pPr>
            <a:r>
              <a:rPr lang="en-GB" sz="1950" dirty="0" err="1" smtClean="0">
                <a:latin typeface="+mj-lt"/>
              </a:rPr>
              <a:t>Erhöhen</a:t>
            </a:r>
            <a:r>
              <a:rPr lang="en-GB" sz="1950" dirty="0" smtClean="0">
                <a:latin typeface="+mj-lt"/>
              </a:rPr>
              <a:t>  </a:t>
            </a:r>
            <a:r>
              <a:rPr lang="en-GB" sz="1950" dirty="0" err="1" smtClean="0">
                <a:latin typeface="+mj-lt"/>
              </a:rPr>
              <a:t>Konsumentensensibilität</a:t>
            </a:r>
            <a:r>
              <a:rPr lang="en-GB" sz="1950" dirty="0" smtClean="0">
                <a:latin typeface="+mj-lt"/>
              </a:rPr>
              <a:t> </a:t>
            </a:r>
            <a:r>
              <a:rPr lang="en-GB" sz="1950" dirty="0" err="1" smtClean="0">
                <a:latin typeface="+mj-lt"/>
              </a:rPr>
              <a:t>für</a:t>
            </a:r>
            <a:r>
              <a:rPr lang="en-GB" sz="1950" dirty="0" smtClean="0">
                <a:latin typeface="+mj-lt"/>
              </a:rPr>
              <a:t> die </a:t>
            </a:r>
            <a:r>
              <a:rPr lang="en-GB" sz="1950" dirty="0" err="1" smtClean="0">
                <a:latin typeface="+mj-lt"/>
              </a:rPr>
              <a:t>gesellschaftliche</a:t>
            </a:r>
            <a:r>
              <a:rPr lang="en-GB" sz="1950" dirty="0" smtClean="0">
                <a:latin typeface="+mj-lt"/>
              </a:rPr>
              <a:t>/ </a:t>
            </a:r>
            <a:r>
              <a:rPr lang="en-GB" sz="1950" dirty="0" err="1" smtClean="0">
                <a:latin typeface="+mj-lt"/>
              </a:rPr>
              <a:t>ökologische</a:t>
            </a:r>
            <a:r>
              <a:rPr lang="en-GB" sz="1950" dirty="0" smtClean="0">
                <a:latin typeface="+mj-lt"/>
              </a:rPr>
              <a:t> Dimension </a:t>
            </a:r>
            <a:r>
              <a:rPr lang="en-GB" sz="1950" dirty="0" err="1" smtClean="0">
                <a:latin typeface="+mj-lt"/>
              </a:rPr>
              <a:t>eines</a:t>
            </a:r>
            <a:r>
              <a:rPr lang="en-GB" sz="1950" dirty="0" smtClean="0">
                <a:latin typeface="+mj-lt"/>
              </a:rPr>
              <a:t> </a:t>
            </a:r>
            <a:r>
              <a:rPr lang="en-GB" sz="1950" dirty="0" err="1" smtClean="0">
                <a:latin typeface="+mj-lt"/>
              </a:rPr>
              <a:t>Produkts</a:t>
            </a:r>
            <a:endParaRPr lang="en-GB" sz="1950" dirty="0" smtClean="0">
              <a:latin typeface="+mj-lt"/>
            </a:endParaRPr>
          </a:p>
          <a:p>
            <a:pPr marL="914400" lvl="3" indent="-457200">
              <a:spcBef>
                <a:spcPts val="400"/>
              </a:spcBef>
              <a:spcAft>
                <a:spcPts val="400"/>
              </a:spcAft>
              <a:buClrTx/>
              <a:buFont typeface="+mj-lt"/>
              <a:buAutoNum type="arabicParenR"/>
              <a:defRPr/>
            </a:pPr>
            <a:r>
              <a:rPr lang="de-DE" sz="1950" dirty="0" smtClean="0">
                <a:latin typeface="+mj-lt"/>
              </a:rPr>
              <a:t>Bringen positive gesellschaftlich-soziale oder -ökologische Performance mit einem bestimmten Logo in Verbindung</a:t>
            </a:r>
          </a:p>
          <a:p>
            <a:pPr marL="914400" lvl="3" indent="-457200">
              <a:spcBef>
                <a:spcPts val="400"/>
              </a:spcBef>
              <a:spcAft>
                <a:spcPts val="400"/>
              </a:spcAft>
              <a:buClrTx/>
              <a:buFont typeface="+mj-lt"/>
              <a:buAutoNum type="arabicParenR"/>
              <a:defRPr/>
            </a:pPr>
            <a:r>
              <a:rPr lang="en-GB" sz="1950" dirty="0" err="1" smtClean="0">
                <a:latin typeface="+mj-lt"/>
              </a:rPr>
              <a:t>Verkäufer</a:t>
            </a:r>
            <a:r>
              <a:rPr lang="en-GB" sz="1950" dirty="0" smtClean="0">
                <a:latin typeface="+mj-lt"/>
              </a:rPr>
              <a:t> </a:t>
            </a:r>
            <a:r>
              <a:rPr lang="en-GB" sz="1950" dirty="0" err="1" smtClean="0">
                <a:latin typeface="+mj-lt"/>
              </a:rPr>
              <a:t>bezahlt</a:t>
            </a:r>
            <a:r>
              <a:rPr lang="en-GB" sz="1950" dirty="0" smtClean="0">
                <a:latin typeface="+mj-lt"/>
              </a:rPr>
              <a:t> Provision </a:t>
            </a:r>
            <a:r>
              <a:rPr lang="en-GB" sz="1950" dirty="0" err="1" smtClean="0">
                <a:latin typeface="+mj-lt"/>
              </a:rPr>
              <a:t>für</a:t>
            </a:r>
            <a:r>
              <a:rPr lang="en-GB" sz="1950" dirty="0" smtClean="0">
                <a:latin typeface="+mj-lt"/>
              </a:rPr>
              <a:t> das Logo</a:t>
            </a:r>
            <a:endParaRPr lang="de-DE" sz="1950" dirty="0" smtClean="0">
              <a:latin typeface="+mj-lt"/>
            </a:endParaRPr>
          </a:p>
          <a:p>
            <a:pPr marL="1343025" lvl="4" indent="-269875">
              <a:spcBef>
                <a:spcPts val="400"/>
              </a:spcBef>
              <a:spcAft>
                <a:spcPts val="400"/>
              </a:spcAft>
              <a:buClrTx/>
              <a:buFont typeface="Arial" pitchFamily="34" charset="0"/>
              <a:buChar char="•"/>
              <a:defRPr/>
            </a:pPr>
            <a:r>
              <a:rPr lang="de-DE" sz="1950" dirty="0" err="1" smtClean="0">
                <a:latin typeface="+mj-lt"/>
              </a:rPr>
              <a:t>Rugmark</a:t>
            </a:r>
            <a:endParaRPr lang="de-DE" sz="1950" dirty="0" smtClean="0">
              <a:latin typeface="+mj-lt"/>
            </a:endParaRPr>
          </a:p>
          <a:p>
            <a:pPr marL="1343025" lvl="4" indent="-269875">
              <a:spcBef>
                <a:spcPts val="400"/>
              </a:spcBef>
              <a:spcAft>
                <a:spcPts val="400"/>
              </a:spcAft>
              <a:buClrTx/>
              <a:buFont typeface="Arial" pitchFamily="34" charset="0"/>
              <a:buChar char="•"/>
              <a:defRPr/>
            </a:pPr>
            <a:r>
              <a:rPr lang="de-DE" sz="1950" dirty="0" smtClean="0">
                <a:latin typeface="+mj-lt"/>
              </a:rPr>
              <a:t>Fair Trade</a:t>
            </a:r>
          </a:p>
          <a:p>
            <a:pPr marL="1343025" lvl="4" indent="-269875">
              <a:spcBef>
                <a:spcPts val="400"/>
              </a:spcBef>
              <a:spcAft>
                <a:spcPts val="400"/>
              </a:spcAft>
              <a:buClrTx/>
              <a:buFont typeface="Arial" pitchFamily="34" charset="0"/>
              <a:buChar char="•"/>
              <a:defRPr/>
            </a:pPr>
            <a:r>
              <a:rPr lang="de-DE" sz="1950" dirty="0" err="1" smtClean="0">
                <a:latin typeface="+mj-lt"/>
              </a:rPr>
              <a:t>Forest</a:t>
            </a:r>
            <a:r>
              <a:rPr lang="de-DE" sz="1950" dirty="0" smtClean="0">
                <a:latin typeface="+mj-lt"/>
              </a:rPr>
              <a:t> </a:t>
            </a:r>
            <a:r>
              <a:rPr lang="de-DE" sz="1950" dirty="0" err="1" smtClean="0">
                <a:latin typeface="+mj-lt"/>
              </a:rPr>
              <a:t>Stewardship</a:t>
            </a:r>
            <a:r>
              <a:rPr lang="de-DE" sz="1950" dirty="0" smtClean="0">
                <a:latin typeface="+mj-lt"/>
              </a:rPr>
              <a:t> Council (FSC)</a:t>
            </a:r>
          </a:p>
          <a:p>
            <a:pPr marL="269875" indent="-269875">
              <a:spcAft>
                <a:spcPts val="600"/>
              </a:spcAft>
              <a:defRPr/>
            </a:pPr>
            <a:endParaRPr lang="en-US" sz="1800" dirty="0" smtClean="0">
              <a:latin typeface="+mj-lt"/>
            </a:endParaRPr>
          </a:p>
        </p:txBody>
      </p:sp>
      <p:sp>
        <p:nvSpPr>
          <p:cNvPr id="11267" name="Rectangle 3"/>
          <p:cNvSpPr>
            <a:spLocks noGrp="1" noChangeArrowheads="1"/>
          </p:cNvSpPr>
          <p:nvPr>
            <p:ph type="title"/>
          </p:nvPr>
        </p:nvSpPr>
        <p:spPr>
          <a:noFill/>
        </p:spPr>
        <p:txBody>
          <a:bodyPr>
            <a:normAutofit/>
          </a:bodyPr>
          <a:lstStyle/>
          <a:p>
            <a:pPr marL="514350" indent="-514350"/>
            <a:r>
              <a:rPr lang="de-DE" sz="2800" dirty="0" smtClean="0"/>
              <a:t>CSR: Motive und Anreize</a:t>
            </a:r>
            <a:endParaRPr lang="en-US" sz="2800" dirty="0" smtClean="0"/>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p:txBody>
          <a:bodyPr>
            <a:normAutofit/>
          </a:bodyPr>
          <a:lstStyle/>
          <a:p>
            <a:pPr marL="269875" indent="-269875">
              <a:lnSpc>
                <a:spcPct val="90000"/>
              </a:lnSpc>
              <a:spcAft>
                <a:spcPts val="600"/>
              </a:spcAft>
              <a:buNone/>
              <a:defRPr/>
            </a:pPr>
            <a:r>
              <a:rPr lang="de-DE" sz="2100" dirty="0" smtClean="0">
                <a:latin typeface="+mj-lt"/>
              </a:rPr>
              <a:t>(4) Möglichkeiten: Reputation auf dem Arbeitsmarkt</a:t>
            </a:r>
          </a:p>
          <a:p>
            <a:pPr marL="719138" lvl="2" indent="-269875">
              <a:lnSpc>
                <a:spcPct val="90000"/>
              </a:lnSpc>
              <a:spcBef>
                <a:spcPts val="600"/>
              </a:spcBef>
              <a:spcAft>
                <a:spcPts val="600"/>
              </a:spcAft>
              <a:buClrTx/>
              <a:buFont typeface="Arial" pitchFamily="34" charset="0"/>
              <a:buChar char="•"/>
              <a:defRPr/>
            </a:pPr>
            <a:r>
              <a:rPr lang="de-DE" sz="2100" dirty="0" smtClean="0">
                <a:latin typeface="+mj-lt"/>
              </a:rPr>
              <a:t>Menschen streben danach für „gute“ Unternehmen, auf das sie stolz sein können, zu arbeiten</a:t>
            </a:r>
          </a:p>
          <a:p>
            <a:pPr marL="719138" lvl="2" indent="-269875">
              <a:lnSpc>
                <a:spcPct val="90000"/>
              </a:lnSpc>
              <a:spcBef>
                <a:spcPts val="600"/>
              </a:spcBef>
              <a:spcAft>
                <a:spcPts val="600"/>
              </a:spcAft>
              <a:buClrTx/>
              <a:buFont typeface="Arial" pitchFamily="34" charset="0"/>
              <a:buChar char="•"/>
              <a:defRPr/>
            </a:pPr>
            <a:r>
              <a:rPr lang="de-DE" sz="2100" dirty="0" smtClean="0">
                <a:latin typeface="+mj-lt"/>
              </a:rPr>
              <a:t>Hohe gesellschaftliche Reputation am Arbeitsmarkt erleichtert es, qualifizierte Arbeitnehmer zu rekrutieren,  zu binden und zu motivieren</a:t>
            </a:r>
          </a:p>
          <a:p>
            <a:pPr marL="719138" lvl="2" indent="-269875">
              <a:lnSpc>
                <a:spcPct val="90000"/>
              </a:lnSpc>
              <a:spcBef>
                <a:spcPts val="600"/>
              </a:spcBef>
              <a:spcAft>
                <a:spcPts val="600"/>
              </a:spcAft>
              <a:buClrTx/>
              <a:buFont typeface="Arial" pitchFamily="34" charset="0"/>
              <a:buChar char="•"/>
              <a:defRPr/>
            </a:pPr>
            <a:r>
              <a:rPr lang="de-DE" sz="2100" dirty="0" smtClean="0">
                <a:latin typeface="+mj-lt"/>
              </a:rPr>
              <a:t>Effizienzlöhne und vergleichbare Ansätze</a:t>
            </a:r>
          </a:p>
          <a:p>
            <a:pPr marL="269875" indent="-269875">
              <a:spcAft>
                <a:spcPts val="600"/>
              </a:spcAft>
              <a:defRPr/>
            </a:pPr>
            <a:endParaRPr lang="en-US" sz="1800" dirty="0" smtClean="0">
              <a:latin typeface="+mj-lt"/>
            </a:endParaRPr>
          </a:p>
        </p:txBody>
      </p:sp>
      <p:sp>
        <p:nvSpPr>
          <p:cNvPr id="11267" name="Rectangle 3"/>
          <p:cNvSpPr>
            <a:spLocks noGrp="1" noChangeArrowheads="1"/>
          </p:cNvSpPr>
          <p:nvPr>
            <p:ph type="title"/>
          </p:nvPr>
        </p:nvSpPr>
        <p:spPr>
          <a:noFill/>
        </p:spPr>
        <p:txBody>
          <a:bodyPr>
            <a:normAutofit/>
          </a:bodyPr>
          <a:lstStyle/>
          <a:p>
            <a:pPr marL="514350" indent="-514350"/>
            <a:r>
              <a:rPr lang="de-DE" sz="2800" smtClean="0"/>
              <a:t>CSR: Motive und Anreize</a:t>
            </a:r>
            <a:endParaRPr lang="en-US" sz="2800" dirty="0" smtClean="0"/>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PROMOS und PRME</a:t>
            </a:r>
            <a:endParaRPr lang="de-DE" dirty="0"/>
          </a:p>
        </p:txBody>
      </p:sp>
      <p:pic>
        <p:nvPicPr>
          <p:cNvPr id="6" name="Picture 2"/>
          <p:cNvPicPr>
            <a:picLocks noChangeAspect="1" noChangeArrowheads="1"/>
          </p:cNvPicPr>
          <p:nvPr/>
        </p:nvPicPr>
        <p:blipFill>
          <a:blip r:embed="rId2" cstate="print"/>
          <a:srcRect b="52113"/>
          <a:stretch>
            <a:fillRect/>
          </a:stretch>
        </p:blipFill>
        <p:spPr bwMode="auto">
          <a:xfrm>
            <a:off x="1110204" y="1700808"/>
            <a:ext cx="5766051" cy="4464496"/>
          </a:xfrm>
          <a:prstGeom prst="rect">
            <a:avLst/>
          </a:prstGeom>
          <a:noFill/>
          <a:ln w="9525">
            <a:noFill/>
            <a:miter lim="800000"/>
            <a:headEnd/>
            <a:tailEnd/>
          </a:ln>
        </p:spPr>
      </p:pic>
    </p:spTree>
    <p:extLst>
      <p:ext uri="{BB962C8B-B14F-4D97-AF65-F5344CB8AC3E}">
        <p14:creationId xmlns:p14="http://schemas.microsoft.com/office/powerpoint/2010/main" val="43865867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p:txBody>
          <a:bodyPr>
            <a:normAutofit/>
          </a:bodyPr>
          <a:lstStyle/>
          <a:p>
            <a:pPr marL="269875" indent="-269875">
              <a:spcAft>
                <a:spcPts val="600"/>
              </a:spcAft>
              <a:buNone/>
              <a:defRPr/>
            </a:pPr>
            <a:r>
              <a:rPr lang="de-DE" sz="2100" dirty="0" smtClean="0">
                <a:latin typeface="+mj-lt"/>
              </a:rPr>
              <a:t>Bedeutung verschiedener CSR-Motive für KMU</a:t>
            </a:r>
          </a:p>
          <a:p>
            <a:pPr marL="269875" indent="-269875">
              <a:spcAft>
                <a:spcPts val="600"/>
              </a:spcAft>
              <a:defRPr/>
            </a:pPr>
            <a:endParaRPr lang="en-US" sz="1800" dirty="0" smtClean="0">
              <a:latin typeface="+mj-lt"/>
            </a:endParaRPr>
          </a:p>
        </p:txBody>
      </p:sp>
      <p:sp>
        <p:nvSpPr>
          <p:cNvPr id="11267" name="Rectangle 3"/>
          <p:cNvSpPr>
            <a:spLocks noGrp="1" noChangeArrowheads="1"/>
          </p:cNvSpPr>
          <p:nvPr>
            <p:ph type="title"/>
          </p:nvPr>
        </p:nvSpPr>
        <p:spPr>
          <a:noFill/>
        </p:spPr>
        <p:txBody>
          <a:bodyPr>
            <a:normAutofit/>
          </a:bodyPr>
          <a:lstStyle/>
          <a:p>
            <a:pPr marL="514350" indent="-514350"/>
            <a:r>
              <a:rPr lang="de-DE" sz="2800" dirty="0" smtClean="0"/>
              <a:t>CSR: Motive und Anreize</a:t>
            </a:r>
            <a:endParaRPr lang="en-US" sz="2800" dirty="0" smtClean="0"/>
          </a:p>
        </p:txBody>
      </p:sp>
      <p:pic>
        <p:nvPicPr>
          <p:cNvPr id="5" name="Picture 4"/>
          <p:cNvPicPr>
            <a:picLocks noChangeAspect="1" noChangeArrowheads="1"/>
          </p:cNvPicPr>
          <p:nvPr/>
        </p:nvPicPr>
        <p:blipFill>
          <a:blip r:embed="rId3" cstate="print"/>
          <a:srcRect/>
          <a:stretch>
            <a:fillRect/>
          </a:stretch>
        </p:blipFill>
        <p:spPr bwMode="auto">
          <a:xfrm>
            <a:off x="539552" y="1669454"/>
            <a:ext cx="6143625" cy="3487738"/>
          </a:xfrm>
          <a:prstGeom prst="rect">
            <a:avLst/>
          </a:prstGeom>
          <a:noFill/>
          <a:ln w="28575" algn="ctr">
            <a:noFill/>
            <a:miter lim="800000"/>
            <a:headEnd/>
            <a:tailEnd/>
          </a:ln>
        </p:spPr>
      </p:pic>
      <p:sp>
        <p:nvSpPr>
          <p:cNvPr id="6" name="Textfeld 5"/>
          <p:cNvSpPr txBox="1"/>
          <p:nvPr/>
        </p:nvSpPr>
        <p:spPr>
          <a:xfrm>
            <a:off x="2267744" y="5157192"/>
            <a:ext cx="2376264" cy="215974"/>
          </a:xfrm>
          <a:prstGeom prst="rect">
            <a:avLst/>
          </a:prstGeom>
          <a:noFill/>
        </p:spPr>
        <p:txBody>
          <a:bodyPr wrap="square">
            <a:spAutoFit/>
          </a:bodyPr>
          <a:lstStyle/>
          <a:p>
            <a:pPr>
              <a:defRPr/>
            </a:pPr>
            <a:r>
              <a:rPr lang="de-DE" sz="800" dirty="0" smtClean="0">
                <a:latin typeface="+mj-lt"/>
              </a:rPr>
              <a:t>BDI-</a:t>
            </a:r>
            <a:r>
              <a:rPr lang="de-DE" sz="800" dirty="0" err="1" smtClean="0">
                <a:latin typeface="+mj-lt"/>
              </a:rPr>
              <a:t>Mittelstandspanel</a:t>
            </a:r>
            <a:r>
              <a:rPr lang="de-DE" sz="800" dirty="0" smtClean="0">
                <a:latin typeface="+mj-lt"/>
              </a:rPr>
              <a:t> </a:t>
            </a:r>
            <a:r>
              <a:rPr lang="de-DE" sz="800" dirty="0">
                <a:latin typeface="+mj-lt"/>
              </a:rPr>
              <a:t>(2007), S. 18 (Kurzfassung).</a:t>
            </a:r>
          </a:p>
        </p:txBody>
      </p:sp>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p:txBody>
          <a:bodyPr>
            <a:noAutofit/>
          </a:bodyPr>
          <a:lstStyle/>
          <a:p>
            <a:pPr>
              <a:spcAft>
                <a:spcPts val="600"/>
              </a:spcAft>
              <a:buNone/>
            </a:pPr>
            <a:r>
              <a:rPr lang="de-DE" sz="2100" b="1" dirty="0" smtClean="0">
                <a:latin typeface="+mj-lt"/>
              </a:rPr>
              <a:t>Grundlegende Unternehmensentscheidungen und -kodizes</a:t>
            </a:r>
          </a:p>
          <a:p>
            <a:pPr>
              <a:spcAft>
                <a:spcPts val="600"/>
              </a:spcAft>
              <a:buClrTx/>
              <a:buFont typeface="Arial" pitchFamily="34" charset="0"/>
              <a:buChar char="•"/>
            </a:pPr>
            <a:r>
              <a:rPr lang="de-DE" sz="2100" b="1" dirty="0" smtClean="0">
                <a:latin typeface="+mj-lt"/>
              </a:rPr>
              <a:t>Code </a:t>
            </a:r>
            <a:r>
              <a:rPr lang="de-DE" sz="2100" b="1" dirty="0" err="1" smtClean="0">
                <a:latin typeface="+mj-lt"/>
              </a:rPr>
              <a:t>of</a:t>
            </a:r>
            <a:r>
              <a:rPr lang="de-DE" sz="2100" b="1" dirty="0" smtClean="0">
                <a:latin typeface="+mj-lt"/>
              </a:rPr>
              <a:t> </a:t>
            </a:r>
            <a:r>
              <a:rPr lang="de-DE" sz="2100" b="1" dirty="0" err="1" smtClean="0">
                <a:latin typeface="+mj-lt"/>
              </a:rPr>
              <a:t>ethics</a:t>
            </a:r>
            <a:endParaRPr lang="de-DE" sz="2100" b="1" dirty="0" smtClean="0">
              <a:latin typeface="+mj-lt"/>
            </a:endParaRPr>
          </a:p>
          <a:p>
            <a:pPr lvl="1">
              <a:spcBef>
                <a:spcPts val="600"/>
              </a:spcBef>
              <a:spcAft>
                <a:spcPts val="600"/>
              </a:spcAft>
              <a:buClrTx/>
              <a:buFont typeface="Arial" pitchFamily="34" charset="0"/>
              <a:buChar char="•"/>
            </a:pPr>
            <a:r>
              <a:rPr lang="de-DE" sz="2100" dirty="0" smtClean="0">
                <a:latin typeface="+mj-lt"/>
              </a:rPr>
              <a:t>Freiwilliges Statement, das Unternehmen, Organisationen, Branchen, oder Berufsgruppen zu bestimmten Werten, Auffassungen und Handlungsweisen und/oder zu einem Bündel an angemessenem, legitimem Verhalten der Mitarbeiterinnen und Mitarbeiter verpflichtet</a:t>
            </a:r>
            <a:endParaRPr lang="de-DE" sz="2100" dirty="0" smtClean="0">
              <a:solidFill>
                <a:schemeClr val="hlink"/>
              </a:solidFill>
              <a:latin typeface="+mj-lt"/>
            </a:endParaRPr>
          </a:p>
          <a:p>
            <a:pPr>
              <a:spcAft>
                <a:spcPts val="600"/>
              </a:spcAft>
              <a:buClrTx/>
              <a:buFont typeface="Arial" pitchFamily="34" charset="0"/>
              <a:buChar char="•"/>
            </a:pPr>
            <a:r>
              <a:rPr lang="de-DE" sz="2100" b="1" dirty="0" smtClean="0">
                <a:latin typeface="+mj-lt"/>
              </a:rPr>
              <a:t>Globale CSR und Ethikkodizes</a:t>
            </a:r>
          </a:p>
          <a:p>
            <a:pPr lvl="1">
              <a:spcBef>
                <a:spcPts val="600"/>
              </a:spcBef>
              <a:spcAft>
                <a:spcPts val="600"/>
              </a:spcAft>
              <a:buClrTx/>
              <a:buFont typeface="Arial" pitchFamily="34" charset="0"/>
              <a:buChar char="•"/>
            </a:pPr>
            <a:r>
              <a:rPr lang="de-DE" sz="2100" dirty="0" smtClean="0">
                <a:latin typeface="+mj-lt"/>
              </a:rPr>
              <a:t>Global Compact, ISO 26000</a:t>
            </a:r>
          </a:p>
          <a:p>
            <a:pPr>
              <a:spcAft>
                <a:spcPts val="600"/>
              </a:spcAft>
              <a:buClrTx/>
              <a:buFont typeface="Arial" pitchFamily="34" charset="0"/>
              <a:buChar char="•"/>
            </a:pPr>
            <a:r>
              <a:rPr lang="de-DE" sz="2100" b="1" dirty="0" smtClean="0">
                <a:latin typeface="+mj-lt"/>
              </a:rPr>
              <a:t>Code </a:t>
            </a:r>
            <a:r>
              <a:rPr lang="de-DE" sz="2100" b="1" dirty="0" err="1" smtClean="0">
                <a:latin typeface="+mj-lt"/>
              </a:rPr>
              <a:t>of</a:t>
            </a:r>
            <a:r>
              <a:rPr lang="de-DE" sz="2100" b="1" dirty="0" smtClean="0">
                <a:latin typeface="+mj-lt"/>
              </a:rPr>
              <a:t> </a:t>
            </a:r>
            <a:r>
              <a:rPr lang="de-DE" sz="2100" b="1" dirty="0" err="1" smtClean="0">
                <a:latin typeface="+mj-lt"/>
              </a:rPr>
              <a:t>conduct</a:t>
            </a:r>
            <a:endParaRPr lang="de-DE" sz="2100" b="1" dirty="0" smtClean="0">
              <a:latin typeface="+mj-lt"/>
            </a:endParaRPr>
          </a:p>
          <a:p>
            <a:pPr lvl="1">
              <a:spcBef>
                <a:spcPts val="600"/>
              </a:spcBef>
              <a:spcAft>
                <a:spcPts val="600"/>
              </a:spcAft>
              <a:buClrTx/>
              <a:buFont typeface="Arial" pitchFamily="34" charset="0"/>
              <a:buChar char="•"/>
            </a:pPr>
            <a:r>
              <a:rPr lang="de-DE" sz="2100" dirty="0" smtClean="0">
                <a:latin typeface="+mj-lt"/>
              </a:rPr>
              <a:t>Codes </a:t>
            </a:r>
            <a:r>
              <a:rPr lang="de-DE" sz="2100" dirty="0" err="1" smtClean="0">
                <a:latin typeface="+mj-lt"/>
              </a:rPr>
              <a:t>of</a:t>
            </a:r>
            <a:r>
              <a:rPr lang="de-DE" sz="2100" dirty="0" smtClean="0">
                <a:latin typeface="+mj-lt"/>
              </a:rPr>
              <a:t> </a:t>
            </a:r>
            <a:r>
              <a:rPr lang="de-DE" sz="2100" dirty="0" err="1" smtClean="0">
                <a:latin typeface="+mj-lt"/>
              </a:rPr>
              <a:t>conduct</a:t>
            </a:r>
            <a:r>
              <a:rPr lang="de-DE" sz="2100" dirty="0" smtClean="0">
                <a:latin typeface="+mj-lt"/>
              </a:rPr>
              <a:t> sind formale Statements, die beschreibt, was ein Unternehmen und andere Organisation von ihren Belegschaften erwarten. </a:t>
            </a:r>
          </a:p>
          <a:p>
            <a:pPr marL="269875" indent="-269875">
              <a:spcAft>
                <a:spcPts val="600"/>
              </a:spcAft>
              <a:defRPr/>
            </a:pPr>
            <a:endParaRPr lang="en-US" sz="1800" dirty="0" smtClean="0">
              <a:latin typeface="+mj-lt"/>
            </a:endParaRPr>
          </a:p>
        </p:txBody>
      </p:sp>
      <p:sp>
        <p:nvSpPr>
          <p:cNvPr id="11267" name="Rectangle 3"/>
          <p:cNvSpPr>
            <a:spLocks noGrp="1" noChangeArrowheads="1"/>
          </p:cNvSpPr>
          <p:nvPr>
            <p:ph type="title"/>
          </p:nvPr>
        </p:nvSpPr>
        <p:spPr>
          <a:noFill/>
        </p:spPr>
        <p:txBody>
          <a:bodyPr>
            <a:normAutofit/>
          </a:bodyPr>
          <a:lstStyle/>
          <a:p>
            <a:pPr marL="514350" indent="-514350"/>
            <a:r>
              <a:rPr lang="de-DE" sz="2800" dirty="0" smtClean="0"/>
              <a:t>CSR: Umsetzung im Unternehmen</a:t>
            </a:r>
            <a:endParaRPr lang="en-US" sz="2800" dirty="0" smtClean="0"/>
          </a:p>
        </p:txBody>
      </p:sp>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a:xfrm>
            <a:off x="457200" y="1268760"/>
            <a:ext cx="8507288" cy="4888200"/>
          </a:xfrm>
        </p:spPr>
        <p:txBody>
          <a:bodyPr>
            <a:noAutofit/>
          </a:bodyPr>
          <a:lstStyle/>
          <a:p>
            <a:pPr>
              <a:lnSpc>
                <a:spcPct val="90000"/>
              </a:lnSpc>
              <a:spcAft>
                <a:spcPts val="600"/>
              </a:spcAft>
              <a:buClrTx/>
              <a:buFont typeface="Arial" pitchFamily="34" charset="0"/>
              <a:buChar char="•"/>
            </a:pPr>
            <a:r>
              <a:rPr lang="de-DE" sz="2000" dirty="0" smtClean="0">
                <a:latin typeface="+mj-lt"/>
              </a:rPr>
              <a:t>United </a:t>
            </a:r>
            <a:r>
              <a:rPr lang="de-DE" sz="2000" dirty="0" err="1" smtClean="0">
                <a:latin typeface="+mj-lt"/>
              </a:rPr>
              <a:t>Nations</a:t>
            </a:r>
            <a:r>
              <a:rPr lang="de-DE" sz="2000" dirty="0" smtClean="0">
                <a:latin typeface="+mj-lt"/>
              </a:rPr>
              <a:t> Global Compact (UNGC)</a:t>
            </a:r>
          </a:p>
          <a:p>
            <a:pPr lvl="1">
              <a:lnSpc>
                <a:spcPct val="90000"/>
              </a:lnSpc>
              <a:spcBef>
                <a:spcPts val="600"/>
              </a:spcBef>
              <a:spcAft>
                <a:spcPts val="600"/>
              </a:spcAft>
              <a:buClrTx/>
              <a:buFont typeface="Arial" charset="0"/>
              <a:buChar char="•"/>
            </a:pPr>
            <a:r>
              <a:rPr lang="de-DE" sz="2000" dirty="0" smtClean="0">
                <a:latin typeface="+mj-lt"/>
              </a:rPr>
              <a:t>Gegründet im Juli 2000</a:t>
            </a:r>
          </a:p>
          <a:p>
            <a:pPr lvl="1">
              <a:lnSpc>
                <a:spcPct val="90000"/>
              </a:lnSpc>
              <a:spcBef>
                <a:spcPts val="600"/>
              </a:spcBef>
              <a:spcAft>
                <a:spcPts val="600"/>
              </a:spcAft>
              <a:buClrTx/>
              <a:buFont typeface="Arial" charset="0"/>
              <a:buChar char="•"/>
            </a:pPr>
            <a:r>
              <a:rPr lang="en-US" sz="2000" dirty="0" err="1" smtClean="0">
                <a:latin typeface="+mj-lt"/>
              </a:rPr>
              <a:t>Weltweit</a:t>
            </a:r>
            <a:r>
              <a:rPr lang="en-US" sz="2000" dirty="0" smtClean="0">
                <a:latin typeface="+mj-lt"/>
              </a:rPr>
              <a:t> </a:t>
            </a:r>
            <a:r>
              <a:rPr lang="en-US" sz="2000" dirty="0" err="1" smtClean="0">
                <a:latin typeface="+mj-lt"/>
              </a:rPr>
              <a:t>größte</a:t>
            </a:r>
            <a:r>
              <a:rPr lang="en-US" sz="2000" dirty="0" smtClean="0">
                <a:latin typeface="+mj-lt"/>
              </a:rPr>
              <a:t>  “Corporate citizenship-Initiative”</a:t>
            </a:r>
          </a:p>
          <a:p>
            <a:pPr lvl="1">
              <a:lnSpc>
                <a:spcPct val="90000"/>
              </a:lnSpc>
              <a:spcBef>
                <a:spcPts val="600"/>
              </a:spcBef>
              <a:spcAft>
                <a:spcPts val="600"/>
              </a:spcAft>
              <a:buClrTx/>
              <a:buFont typeface="Arial" charset="0"/>
              <a:buChar char="•"/>
            </a:pPr>
            <a:r>
              <a:rPr lang="en-US" sz="2000" dirty="0" err="1" smtClean="0">
                <a:latin typeface="+mj-lt"/>
              </a:rPr>
              <a:t>Zehn</a:t>
            </a:r>
            <a:r>
              <a:rPr lang="en-US" sz="2000" dirty="0" smtClean="0">
                <a:latin typeface="+mj-lt"/>
              </a:rPr>
              <a:t> </a:t>
            </a:r>
            <a:r>
              <a:rPr lang="en-US" sz="2000" dirty="0" err="1" smtClean="0">
                <a:latin typeface="+mj-lt"/>
              </a:rPr>
              <a:t>allgemein</a:t>
            </a:r>
            <a:r>
              <a:rPr lang="en-US" sz="2000" dirty="0" smtClean="0">
                <a:latin typeface="+mj-lt"/>
              </a:rPr>
              <a:t> </a:t>
            </a:r>
            <a:r>
              <a:rPr lang="en-US" sz="2000" dirty="0" err="1" smtClean="0">
                <a:latin typeface="+mj-lt"/>
              </a:rPr>
              <a:t>akzeptierte</a:t>
            </a:r>
            <a:r>
              <a:rPr lang="en-US" sz="2000" dirty="0" smtClean="0">
                <a:latin typeface="+mj-lt"/>
              </a:rPr>
              <a:t> </a:t>
            </a:r>
            <a:r>
              <a:rPr lang="en-US" sz="2000" dirty="0" err="1" smtClean="0">
                <a:latin typeface="+mj-lt"/>
              </a:rPr>
              <a:t>Grundsätze</a:t>
            </a:r>
            <a:endParaRPr lang="en-US" sz="2000" dirty="0" smtClean="0">
              <a:latin typeface="+mj-lt"/>
            </a:endParaRPr>
          </a:p>
          <a:p>
            <a:pPr lvl="2">
              <a:lnSpc>
                <a:spcPct val="90000"/>
              </a:lnSpc>
              <a:spcBef>
                <a:spcPts val="600"/>
              </a:spcBef>
              <a:spcAft>
                <a:spcPts val="600"/>
              </a:spcAft>
              <a:buClrTx/>
              <a:buFont typeface="Arial" charset="0"/>
              <a:buChar char="•"/>
            </a:pPr>
            <a:r>
              <a:rPr lang="en-US" sz="2000" dirty="0" err="1" smtClean="0">
                <a:latin typeface="+mj-lt"/>
              </a:rPr>
              <a:t>Bereiche</a:t>
            </a:r>
            <a:r>
              <a:rPr lang="en-US" sz="2000" dirty="0" smtClean="0">
                <a:latin typeface="+mj-lt"/>
              </a:rPr>
              <a:t> </a:t>
            </a:r>
            <a:r>
              <a:rPr lang="en-US" sz="2000" dirty="0" err="1" smtClean="0">
                <a:latin typeface="+mj-lt"/>
              </a:rPr>
              <a:t>der</a:t>
            </a:r>
            <a:r>
              <a:rPr lang="en-US" sz="2000" dirty="0" smtClean="0">
                <a:latin typeface="+mj-lt"/>
              </a:rPr>
              <a:t> </a:t>
            </a:r>
            <a:r>
              <a:rPr lang="en-US" sz="2000" dirty="0" err="1" smtClean="0">
                <a:latin typeface="+mj-lt"/>
              </a:rPr>
              <a:t>Menschenrechte</a:t>
            </a:r>
            <a:r>
              <a:rPr lang="en-US" sz="2000" dirty="0" smtClean="0">
                <a:latin typeface="+mj-lt"/>
              </a:rPr>
              <a:t>, </a:t>
            </a:r>
            <a:r>
              <a:rPr lang="en-US" sz="2000" dirty="0" err="1" smtClean="0">
                <a:latin typeface="+mj-lt"/>
              </a:rPr>
              <a:t>Arbeit</a:t>
            </a:r>
            <a:r>
              <a:rPr lang="en-US" sz="2000" dirty="0" smtClean="0">
                <a:latin typeface="+mj-lt"/>
              </a:rPr>
              <a:t>, </a:t>
            </a:r>
            <a:r>
              <a:rPr lang="en-US" sz="2000" dirty="0" err="1" smtClean="0">
                <a:latin typeface="+mj-lt"/>
              </a:rPr>
              <a:t>Umwelt</a:t>
            </a:r>
            <a:r>
              <a:rPr lang="en-US" sz="2000" dirty="0" smtClean="0">
                <a:latin typeface="+mj-lt"/>
              </a:rPr>
              <a:t> und Anti-</a:t>
            </a:r>
            <a:r>
              <a:rPr lang="en-US" sz="2000" dirty="0" err="1" smtClean="0">
                <a:latin typeface="+mj-lt"/>
              </a:rPr>
              <a:t>Korruption</a:t>
            </a:r>
            <a:endParaRPr lang="en-US" sz="2000" dirty="0" smtClean="0">
              <a:latin typeface="+mj-lt"/>
            </a:endParaRPr>
          </a:p>
          <a:p>
            <a:pPr lvl="1">
              <a:lnSpc>
                <a:spcPct val="90000"/>
              </a:lnSpc>
              <a:spcBef>
                <a:spcPts val="600"/>
              </a:spcBef>
              <a:spcAft>
                <a:spcPts val="600"/>
              </a:spcAft>
              <a:buClrTx/>
              <a:buFont typeface="Arial" charset="0"/>
              <a:buChar char="•"/>
            </a:pPr>
            <a:r>
              <a:rPr lang="en-US" sz="2000" dirty="0" smtClean="0">
                <a:latin typeface="+mj-lt"/>
              </a:rPr>
              <a:t>Regt </a:t>
            </a:r>
            <a:r>
              <a:rPr lang="en-US" sz="2000" dirty="0" err="1" smtClean="0">
                <a:latin typeface="+mj-lt"/>
              </a:rPr>
              <a:t>Unternehmen</a:t>
            </a:r>
            <a:r>
              <a:rPr lang="en-US" sz="2000" dirty="0" smtClean="0">
                <a:latin typeface="+mj-lt"/>
              </a:rPr>
              <a:t> </a:t>
            </a:r>
            <a:r>
              <a:rPr lang="en-US" sz="2000" dirty="0" err="1" smtClean="0">
                <a:latin typeface="+mj-lt"/>
              </a:rPr>
              <a:t>weltweit</a:t>
            </a:r>
            <a:r>
              <a:rPr lang="en-US" sz="2000" dirty="0" smtClean="0">
                <a:latin typeface="+mj-lt"/>
              </a:rPr>
              <a:t> an </a:t>
            </a:r>
            <a:r>
              <a:rPr lang="en-US" sz="2000" dirty="0" err="1" smtClean="0">
                <a:latin typeface="+mj-lt"/>
              </a:rPr>
              <a:t>zu</a:t>
            </a:r>
            <a:r>
              <a:rPr lang="en-US" sz="2000" dirty="0" smtClean="0">
                <a:latin typeface="+mj-lt"/>
              </a:rPr>
              <a:t>..</a:t>
            </a:r>
          </a:p>
          <a:p>
            <a:pPr lvl="2">
              <a:lnSpc>
                <a:spcPct val="90000"/>
              </a:lnSpc>
              <a:spcBef>
                <a:spcPts val="600"/>
              </a:spcBef>
              <a:spcAft>
                <a:spcPts val="600"/>
              </a:spcAft>
              <a:buClrTx/>
              <a:buFont typeface="Arial" charset="0"/>
              <a:buChar char="•"/>
            </a:pPr>
            <a:r>
              <a:rPr lang="en-US" sz="2000" dirty="0" err="1" smtClean="0">
                <a:latin typeface="+mj-lt"/>
              </a:rPr>
              <a:t>Übernahme</a:t>
            </a:r>
            <a:r>
              <a:rPr lang="en-US" sz="2000" dirty="0" smtClean="0">
                <a:latin typeface="+mj-lt"/>
              </a:rPr>
              <a:t> </a:t>
            </a:r>
            <a:r>
              <a:rPr lang="en-US" sz="2000" dirty="0" err="1" smtClean="0">
                <a:latin typeface="+mj-lt"/>
              </a:rPr>
              <a:t>nachhaltiger</a:t>
            </a:r>
            <a:r>
              <a:rPr lang="en-US" sz="2000" dirty="0" smtClean="0">
                <a:latin typeface="+mj-lt"/>
              </a:rPr>
              <a:t> und </a:t>
            </a:r>
            <a:r>
              <a:rPr lang="en-US" sz="2000" dirty="0" err="1" smtClean="0">
                <a:latin typeface="+mj-lt"/>
              </a:rPr>
              <a:t>gesellschaftlich</a:t>
            </a:r>
            <a:r>
              <a:rPr lang="en-US" sz="2000" dirty="0" smtClean="0">
                <a:latin typeface="+mj-lt"/>
              </a:rPr>
              <a:t> </a:t>
            </a:r>
            <a:r>
              <a:rPr lang="en-US" sz="2000" dirty="0" err="1" smtClean="0">
                <a:latin typeface="+mj-lt"/>
              </a:rPr>
              <a:t>verantwortlicher</a:t>
            </a:r>
            <a:r>
              <a:rPr lang="en-US" sz="2000" dirty="0" smtClean="0">
                <a:latin typeface="+mj-lt"/>
              </a:rPr>
              <a:t> </a:t>
            </a:r>
            <a:r>
              <a:rPr lang="en-US" sz="2000" dirty="0" err="1" smtClean="0">
                <a:latin typeface="+mj-lt"/>
              </a:rPr>
              <a:t>Politik</a:t>
            </a:r>
            <a:endParaRPr lang="en-US" sz="2000" dirty="0" smtClean="0">
              <a:latin typeface="+mj-lt"/>
            </a:endParaRPr>
          </a:p>
          <a:p>
            <a:pPr lvl="2">
              <a:lnSpc>
                <a:spcPct val="90000"/>
              </a:lnSpc>
              <a:spcBef>
                <a:spcPts val="600"/>
              </a:spcBef>
              <a:spcAft>
                <a:spcPts val="600"/>
              </a:spcAft>
              <a:buClrTx/>
              <a:buFont typeface="Arial" charset="0"/>
              <a:buChar char="•"/>
            </a:pPr>
            <a:r>
              <a:rPr lang="en-US" sz="2000" dirty="0" err="1" smtClean="0">
                <a:latin typeface="+mj-lt"/>
              </a:rPr>
              <a:t>Berichte</a:t>
            </a:r>
            <a:r>
              <a:rPr lang="en-US" sz="2000" dirty="0" smtClean="0">
                <a:latin typeface="+mj-lt"/>
              </a:rPr>
              <a:t> </a:t>
            </a:r>
            <a:r>
              <a:rPr lang="en-US" sz="2000" dirty="0" err="1" smtClean="0">
                <a:latin typeface="+mj-lt"/>
              </a:rPr>
              <a:t>über</a:t>
            </a:r>
            <a:r>
              <a:rPr lang="en-US" sz="2000" dirty="0" smtClean="0">
                <a:latin typeface="+mj-lt"/>
              </a:rPr>
              <a:t> </a:t>
            </a:r>
            <a:r>
              <a:rPr lang="en-US" sz="2000" dirty="0" err="1" smtClean="0">
                <a:latin typeface="+mj-lt"/>
              </a:rPr>
              <a:t>ihre</a:t>
            </a:r>
            <a:r>
              <a:rPr lang="en-US" sz="2000" dirty="0" smtClean="0">
                <a:latin typeface="+mj-lt"/>
              </a:rPr>
              <a:t> </a:t>
            </a:r>
            <a:r>
              <a:rPr lang="en-US" sz="2000" dirty="0" err="1" smtClean="0">
                <a:latin typeface="+mj-lt"/>
              </a:rPr>
              <a:t>Implementierung</a:t>
            </a:r>
            <a:endParaRPr lang="en-US" sz="2000" dirty="0" smtClean="0">
              <a:latin typeface="+mj-lt"/>
            </a:endParaRPr>
          </a:p>
          <a:p>
            <a:pPr lvl="1">
              <a:lnSpc>
                <a:spcPct val="90000"/>
              </a:lnSpc>
              <a:spcBef>
                <a:spcPts val="600"/>
              </a:spcBef>
              <a:spcAft>
                <a:spcPts val="600"/>
              </a:spcAft>
              <a:buClrTx/>
              <a:buFont typeface="Arial" charset="0"/>
              <a:buChar char="•"/>
            </a:pPr>
            <a:r>
              <a:rPr lang="en-US" sz="2000" dirty="0" err="1" smtClean="0">
                <a:latin typeface="+mj-lt"/>
              </a:rPr>
              <a:t>Grundsätze</a:t>
            </a:r>
            <a:r>
              <a:rPr lang="en-US" sz="2000" dirty="0" smtClean="0">
                <a:latin typeface="+mj-lt"/>
              </a:rPr>
              <a:t>:</a:t>
            </a:r>
          </a:p>
          <a:p>
            <a:pPr lvl="2">
              <a:lnSpc>
                <a:spcPct val="90000"/>
              </a:lnSpc>
              <a:spcBef>
                <a:spcPts val="600"/>
              </a:spcBef>
              <a:spcAft>
                <a:spcPts val="600"/>
              </a:spcAft>
              <a:buClrTx/>
              <a:buFont typeface="Arial" charset="0"/>
              <a:buChar char="•"/>
            </a:pPr>
            <a:r>
              <a:rPr lang="en-US" sz="2000" dirty="0" err="1" smtClean="0">
                <a:latin typeface="+mj-lt"/>
              </a:rPr>
              <a:t>Etablierung</a:t>
            </a:r>
            <a:r>
              <a:rPr lang="en-US" sz="2000" dirty="0" smtClean="0">
                <a:latin typeface="+mj-lt"/>
              </a:rPr>
              <a:t> </a:t>
            </a:r>
            <a:r>
              <a:rPr lang="en-US" sz="2000" dirty="0" err="1" smtClean="0">
                <a:latin typeface="+mj-lt"/>
              </a:rPr>
              <a:t>der</a:t>
            </a:r>
            <a:r>
              <a:rPr lang="en-US" sz="2000" dirty="0" smtClean="0">
                <a:latin typeface="+mj-lt"/>
              </a:rPr>
              <a:t> </a:t>
            </a:r>
            <a:r>
              <a:rPr lang="en-US" sz="2000" dirty="0" err="1" smtClean="0">
                <a:latin typeface="+mj-lt"/>
              </a:rPr>
              <a:t>zehn</a:t>
            </a:r>
            <a:r>
              <a:rPr lang="en-US" sz="2000" dirty="0" smtClean="0">
                <a:latin typeface="+mj-lt"/>
              </a:rPr>
              <a:t> </a:t>
            </a:r>
            <a:r>
              <a:rPr lang="en-US" sz="2000" dirty="0" err="1" smtClean="0">
                <a:latin typeface="+mj-lt"/>
              </a:rPr>
              <a:t>Grundsätze</a:t>
            </a:r>
            <a:r>
              <a:rPr lang="en-US" sz="2000" dirty="0" smtClean="0">
                <a:latin typeface="+mj-lt"/>
              </a:rPr>
              <a:t> in </a:t>
            </a:r>
            <a:r>
              <a:rPr lang="en-US" sz="2000" dirty="0" err="1" smtClean="0">
                <a:latin typeface="+mj-lt"/>
              </a:rPr>
              <a:t>weltweite</a:t>
            </a:r>
            <a:r>
              <a:rPr lang="en-US" sz="2000" dirty="0" smtClean="0">
                <a:latin typeface="+mj-lt"/>
              </a:rPr>
              <a:t> </a:t>
            </a:r>
            <a:r>
              <a:rPr lang="en-US" sz="2000" dirty="0" err="1" smtClean="0">
                <a:latin typeface="+mj-lt"/>
              </a:rPr>
              <a:t>Geschäftsaktivitäen</a:t>
            </a:r>
            <a:endParaRPr lang="en-US" sz="2000" dirty="0" smtClean="0">
              <a:latin typeface="+mj-lt"/>
            </a:endParaRPr>
          </a:p>
          <a:p>
            <a:pPr lvl="2">
              <a:lnSpc>
                <a:spcPct val="90000"/>
              </a:lnSpc>
              <a:spcBef>
                <a:spcPts val="600"/>
              </a:spcBef>
              <a:spcAft>
                <a:spcPts val="600"/>
              </a:spcAft>
              <a:buClrTx/>
              <a:buFont typeface="Arial" charset="0"/>
              <a:buChar char="•"/>
            </a:pPr>
            <a:r>
              <a:rPr lang="en-US" sz="2000" dirty="0" err="1" smtClean="0">
                <a:latin typeface="+mj-lt"/>
              </a:rPr>
              <a:t>Vermittelt</a:t>
            </a:r>
            <a:r>
              <a:rPr lang="en-US" sz="2000" dirty="0" smtClean="0">
                <a:latin typeface="+mj-lt"/>
              </a:rPr>
              <a:t> </a:t>
            </a:r>
            <a:r>
              <a:rPr lang="en-US" sz="2000" dirty="0" err="1" smtClean="0">
                <a:latin typeface="+mj-lt"/>
              </a:rPr>
              <a:t>Aktivitäten</a:t>
            </a:r>
            <a:r>
              <a:rPr lang="en-US" sz="2000" dirty="0" smtClean="0">
                <a:latin typeface="+mj-lt"/>
              </a:rPr>
              <a:t> </a:t>
            </a:r>
            <a:r>
              <a:rPr lang="en-US" sz="2000" dirty="0" err="1" smtClean="0">
                <a:latin typeface="+mj-lt"/>
              </a:rPr>
              <a:t>zur</a:t>
            </a:r>
            <a:r>
              <a:rPr lang="en-US" sz="2000" dirty="0" smtClean="0">
                <a:latin typeface="+mj-lt"/>
              </a:rPr>
              <a:t> </a:t>
            </a:r>
            <a:r>
              <a:rPr lang="en-US" sz="2000" dirty="0" err="1" smtClean="0">
                <a:latin typeface="+mj-lt"/>
              </a:rPr>
              <a:t>Unterstüzung</a:t>
            </a:r>
            <a:r>
              <a:rPr lang="en-US" sz="2000" dirty="0" smtClean="0">
                <a:latin typeface="+mj-lt"/>
              </a:rPr>
              <a:t> </a:t>
            </a:r>
            <a:r>
              <a:rPr lang="en-US" sz="2000" dirty="0" err="1" smtClean="0">
                <a:latin typeface="+mj-lt"/>
              </a:rPr>
              <a:t>weiter</a:t>
            </a:r>
            <a:r>
              <a:rPr lang="en-US" sz="2000" dirty="0" smtClean="0">
                <a:latin typeface="+mj-lt"/>
              </a:rPr>
              <a:t> </a:t>
            </a:r>
            <a:r>
              <a:rPr lang="en-US" sz="2000" dirty="0" err="1" smtClean="0">
                <a:latin typeface="+mj-lt"/>
              </a:rPr>
              <a:t>gehender</a:t>
            </a:r>
            <a:r>
              <a:rPr lang="en-US" sz="2000" dirty="0" smtClean="0">
                <a:latin typeface="+mj-lt"/>
              </a:rPr>
              <a:t> UN </a:t>
            </a:r>
            <a:r>
              <a:rPr lang="en-US" sz="2000" dirty="0" err="1" smtClean="0">
                <a:latin typeface="+mj-lt"/>
              </a:rPr>
              <a:t>Ziele</a:t>
            </a:r>
            <a:r>
              <a:rPr lang="en-US" sz="2000" dirty="0" smtClean="0">
                <a:latin typeface="+mj-lt"/>
              </a:rPr>
              <a:t> (MDG, etc.)</a:t>
            </a:r>
          </a:p>
          <a:p>
            <a:pPr marL="269875" indent="-269875">
              <a:spcAft>
                <a:spcPts val="600"/>
              </a:spcAft>
              <a:defRPr/>
            </a:pPr>
            <a:endParaRPr lang="en-US" sz="1800" dirty="0" smtClean="0">
              <a:latin typeface="+mj-lt"/>
            </a:endParaRPr>
          </a:p>
        </p:txBody>
      </p:sp>
      <p:sp>
        <p:nvSpPr>
          <p:cNvPr id="11267" name="Rectangle 3"/>
          <p:cNvSpPr>
            <a:spLocks noGrp="1" noChangeArrowheads="1"/>
          </p:cNvSpPr>
          <p:nvPr>
            <p:ph type="title"/>
          </p:nvPr>
        </p:nvSpPr>
        <p:spPr>
          <a:noFill/>
        </p:spPr>
        <p:txBody>
          <a:bodyPr>
            <a:normAutofit/>
          </a:bodyPr>
          <a:lstStyle/>
          <a:p>
            <a:pPr marL="514350" indent="-514350"/>
            <a:r>
              <a:rPr lang="de-DE" sz="2800" dirty="0" smtClean="0"/>
              <a:t>CSR: Umsetzung im Unternehmen</a:t>
            </a:r>
            <a:endParaRPr lang="en-US" sz="2800" dirty="0" smtClean="0"/>
          </a:p>
        </p:txBody>
      </p:sp>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p:txBody>
          <a:bodyPr>
            <a:noAutofit/>
          </a:bodyPr>
          <a:lstStyle/>
          <a:p>
            <a:pPr marL="269875" indent="-269875">
              <a:lnSpc>
                <a:spcPct val="90000"/>
              </a:lnSpc>
              <a:spcAft>
                <a:spcPts val="600"/>
              </a:spcAft>
              <a:buNone/>
            </a:pPr>
            <a:r>
              <a:rPr lang="de-DE" sz="2100" b="1" dirty="0" smtClean="0">
                <a:latin typeface="+mj-lt"/>
              </a:rPr>
              <a:t>(Globale) CSR- und Ethikkodizes</a:t>
            </a:r>
          </a:p>
          <a:p>
            <a:pPr marL="269875" indent="-269875">
              <a:spcAft>
                <a:spcPts val="600"/>
              </a:spcAft>
              <a:buClrTx/>
              <a:buFont typeface="Arial" pitchFamily="34" charset="0"/>
              <a:buChar char="•"/>
            </a:pPr>
            <a:r>
              <a:rPr lang="de-DE" sz="2100" dirty="0" smtClean="0">
                <a:latin typeface="+mj-lt"/>
              </a:rPr>
              <a:t>ISO 26000 </a:t>
            </a:r>
          </a:p>
          <a:p>
            <a:pPr marL="539750" lvl="1" indent="-269875">
              <a:spcBef>
                <a:spcPts val="600"/>
              </a:spcBef>
              <a:spcAft>
                <a:spcPts val="600"/>
              </a:spcAft>
              <a:buClrTx/>
              <a:buFont typeface="Arial" charset="0"/>
              <a:buChar char="•"/>
            </a:pPr>
            <a:r>
              <a:rPr lang="en-GB" sz="2100" dirty="0" err="1" smtClean="0">
                <a:latin typeface="+mj-lt"/>
              </a:rPr>
              <a:t>Freiwilliger</a:t>
            </a:r>
            <a:r>
              <a:rPr lang="en-GB" sz="2100" dirty="0" smtClean="0">
                <a:latin typeface="+mj-lt"/>
              </a:rPr>
              <a:t> </a:t>
            </a:r>
            <a:r>
              <a:rPr lang="en-GB" sz="2100" dirty="0" err="1" smtClean="0">
                <a:latin typeface="+mj-lt"/>
              </a:rPr>
              <a:t>Internationaler</a:t>
            </a:r>
            <a:r>
              <a:rPr lang="en-GB" sz="2100" dirty="0" smtClean="0">
                <a:latin typeface="+mj-lt"/>
              </a:rPr>
              <a:t> Standard </a:t>
            </a:r>
            <a:r>
              <a:rPr lang="en-GB" sz="2100" dirty="0" err="1" smtClean="0">
                <a:latin typeface="+mj-lt"/>
              </a:rPr>
              <a:t>als</a:t>
            </a:r>
            <a:r>
              <a:rPr lang="en-GB" sz="2100" dirty="0" smtClean="0">
                <a:latin typeface="+mj-lt"/>
              </a:rPr>
              <a:t> </a:t>
            </a:r>
            <a:r>
              <a:rPr lang="en-GB" sz="2100" dirty="0" err="1" smtClean="0">
                <a:latin typeface="+mj-lt"/>
              </a:rPr>
              <a:t>Leitlinie</a:t>
            </a:r>
            <a:r>
              <a:rPr lang="en-GB" sz="2100" dirty="0" smtClean="0">
                <a:latin typeface="+mj-lt"/>
              </a:rPr>
              <a:t> </a:t>
            </a:r>
            <a:r>
              <a:rPr lang="en-GB" sz="2100" dirty="0" err="1" smtClean="0">
                <a:latin typeface="+mj-lt"/>
              </a:rPr>
              <a:t>für</a:t>
            </a:r>
            <a:r>
              <a:rPr lang="en-GB" sz="2100" dirty="0" smtClean="0">
                <a:latin typeface="+mj-lt"/>
              </a:rPr>
              <a:t> </a:t>
            </a:r>
            <a:r>
              <a:rPr lang="en-GB" sz="2100" dirty="0" err="1" smtClean="0">
                <a:latin typeface="+mj-lt"/>
              </a:rPr>
              <a:t>gesellschaftliche</a:t>
            </a:r>
            <a:r>
              <a:rPr lang="en-GB" sz="2100" dirty="0" smtClean="0">
                <a:latin typeface="+mj-lt"/>
              </a:rPr>
              <a:t> </a:t>
            </a:r>
            <a:r>
              <a:rPr lang="en-GB" sz="2100" dirty="0" err="1" smtClean="0">
                <a:latin typeface="+mj-lt"/>
              </a:rPr>
              <a:t>Verantwortung</a:t>
            </a:r>
            <a:r>
              <a:rPr lang="en-GB" sz="2100" dirty="0" smtClean="0">
                <a:latin typeface="+mj-lt"/>
              </a:rPr>
              <a:t>, </a:t>
            </a:r>
            <a:r>
              <a:rPr lang="en-GB" sz="2100" dirty="0" err="1" smtClean="0">
                <a:latin typeface="+mj-lt"/>
              </a:rPr>
              <a:t>vereinbart</a:t>
            </a:r>
            <a:r>
              <a:rPr lang="en-GB" sz="2100" dirty="0" smtClean="0">
                <a:latin typeface="+mj-lt"/>
              </a:rPr>
              <a:t> von </a:t>
            </a:r>
            <a:r>
              <a:rPr lang="en-GB" sz="2100" dirty="0" err="1" smtClean="0">
                <a:latin typeface="+mj-lt"/>
              </a:rPr>
              <a:t>diversen</a:t>
            </a:r>
            <a:r>
              <a:rPr lang="en-GB" sz="2100" dirty="0" smtClean="0">
                <a:latin typeface="+mj-lt"/>
              </a:rPr>
              <a:t> </a:t>
            </a:r>
            <a:r>
              <a:rPr lang="en-GB" sz="2100" dirty="0" err="1" smtClean="0">
                <a:latin typeface="+mj-lt"/>
              </a:rPr>
              <a:t>Stakeholdergruppen</a:t>
            </a:r>
            <a:r>
              <a:rPr lang="en-GB" sz="2100" dirty="0" smtClean="0">
                <a:latin typeface="+mj-lt"/>
              </a:rPr>
              <a:t>: </a:t>
            </a:r>
            <a:r>
              <a:rPr lang="en-GB" sz="2100" dirty="0" err="1" smtClean="0">
                <a:latin typeface="+mj-lt"/>
              </a:rPr>
              <a:t>Industrie</a:t>
            </a:r>
            <a:r>
              <a:rPr lang="en-GB" sz="2100" dirty="0" smtClean="0">
                <a:latin typeface="+mj-lt"/>
              </a:rPr>
              <a:t>, </a:t>
            </a:r>
            <a:r>
              <a:rPr lang="en-GB" sz="2100" dirty="0" err="1" smtClean="0">
                <a:latin typeface="+mj-lt"/>
              </a:rPr>
              <a:t>Regierungen</a:t>
            </a:r>
            <a:r>
              <a:rPr lang="en-GB" sz="2100" dirty="0" smtClean="0">
                <a:latin typeface="+mj-lt"/>
              </a:rPr>
              <a:t>, </a:t>
            </a:r>
            <a:r>
              <a:rPr lang="en-GB" sz="2100" dirty="0" err="1" smtClean="0">
                <a:latin typeface="+mj-lt"/>
              </a:rPr>
              <a:t>Arbeitnehmervertretungen</a:t>
            </a:r>
            <a:r>
              <a:rPr lang="en-GB" sz="2100" dirty="0" smtClean="0">
                <a:latin typeface="+mj-lt"/>
              </a:rPr>
              <a:t>, </a:t>
            </a:r>
            <a:r>
              <a:rPr lang="en-GB" sz="2100" dirty="0" err="1" smtClean="0">
                <a:latin typeface="+mj-lt"/>
              </a:rPr>
              <a:t>Verbrauchergruppen</a:t>
            </a:r>
            <a:r>
              <a:rPr lang="en-GB" sz="2100" dirty="0" smtClean="0">
                <a:latin typeface="+mj-lt"/>
              </a:rPr>
              <a:t>, NGOs</a:t>
            </a:r>
          </a:p>
          <a:p>
            <a:pPr marL="539750" lvl="1" indent="-269875">
              <a:spcBef>
                <a:spcPts val="600"/>
              </a:spcBef>
              <a:spcAft>
                <a:spcPts val="600"/>
              </a:spcAft>
              <a:buClrTx/>
              <a:buFont typeface="Arial" charset="0"/>
              <a:buChar char="•"/>
            </a:pPr>
            <a:r>
              <a:rPr lang="en-GB" sz="2100" dirty="0" err="1" smtClean="0">
                <a:latin typeface="+mj-lt"/>
              </a:rPr>
              <a:t>Seit</a:t>
            </a:r>
            <a:r>
              <a:rPr lang="en-GB" sz="2100" dirty="0" smtClean="0">
                <a:latin typeface="+mj-lt"/>
              </a:rPr>
              <a:t> 2010 in Kraft</a:t>
            </a:r>
          </a:p>
          <a:p>
            <a:pPr marL="539750" lvl="1" indent="-269875">
              <a:spcBef>
                <a:spcPts val="600"/>
              </a:spcBef>
              <a:spcAft>
                <a:spcPts val="600"/>
              </a:spcAft>
              <a:buClrTx/>
              <a:buFont typeface="Arial" charset="0"/>
              <a:buChar char="•"/>
            </a:pPr>
            <a:r>
              <a:rPr lang="en-GB" sz="2100" dirty="0" err="1" smtClean="0">
                <a:latin typeface="+mj-lt"/>
              </a:rPr>
              <a:t>K</a:t>
            </a:r>
            <a:r>
              <a:rPr lang="en-GB" sz="2100" dirty="0" err="1" smtClean="0">
                <a:latin typeface="+mj-lt"/>
                <a:sym typeface="Wingdings" pitchFamily="2" charset="2"/>
              </a:rPr>
              <a:t>ein</a:t>
            </a:r>
            <a:r>
              <a:rPr lang="en-GB" sz="2100" dirty="0" smtClean="0">
                <a:latin typeface="+mj-lt"/>
                <a:sym typeface="Wingdings" pitchFamily="2" charset="2"/>
              </a:rPr>
              <a:t> </a:t>
            </a:r>
            <a:r>
              <a:rPr lang="en-GB" sz="2100" dirty="0" err="1" smtClean="0">
                <a:latin typeface="+mj-lt"/>
                <a:sym typeface="Wingdings" pitchFamily="2" charset="2"/>
              </a:rPr>
              <a:t>Managementsystem</a:t>
            </a:r>
            <a:r>
              <a:rPr lang="en-GB" sz="2100" dirty="0" smtClean="0">
                <a:latin typeface="+mj-lt"/>
                <a:sym typeface="Wingdings" pitchFamily="2" charset="2"/>
              </a:rPr>
              <a:t>-Standard</a:t>
            </a:r>
            <a:endParaRPr lang="en-US" sz="2100" dirty="0" smtClean="0">
              <a:latin typeface="+mj-lt"/>
            </a:endParaRPr>
          </a:p>
        </p:txBody>
      </p:sp>
      <p:sp>
        <p:nvSpPr>
          <p:cNvPr id="11267" name="Rectangle 3"/>
          <p:cNvSpPr>
            <a:spLocks noGrp="1" noChangeArrowheads="1"/>
          </p:cNvSpPr>
          <p:nvPr>
            <p:ph type="title"/>
          </p:nvPr>
        </p:nvSpPr>
        <p:spPr>
          <a:noFill/>
        </p:spPr>
        <p:txBody>
          <a:bodyPr>
            <a:normAutofit/>
          </a:bodyPr>
          <a:lstStyle/>
          <a:p>
            <a:pPr marL="514350" indent="-514350"/>
            <a:r>
              <a:rPr lang="de-DE" sz="2800" dirty="0" smtClean="0"/>
              <a:t>CSR: Umsetzung im Unternehmen</a:t>
            </a:r>
            <a:endParaRPr lang="en-US" sz="2800" dirty="0" smtClean="0"/>
          </a:p>
        </p:txBody>
      </p:sp>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a:xfrm>
            <a:off x="457200" y="1268760"/>
            <a:ext cx="8507288" cy="4888200"/>
          </a:xfrm>
        </p:spPr>
        <p:txBody>
          <a:bodyPr>
            <a:noAutofit/>
          </a:bodyPr>
          <a:lstStyle/>
          <a:p>
            <a:pPr marL="269875" indent="-269875">
              <a:lnSpc>
                <a:spcPct val="90000"/>
              </a:lnSpc>
              <a:spcAft>
                <a:spcPts val="600"/>
              </a:spcAft>
              <a:buNone/>
            </a:pPr>
            <a:r>
              <a:rPr lang="de-DE" sz="2000" b="1" dirty="0" smtClean="0">
                <a:latin typeface="+mj-lt"/>
              </a:rPr>
              <a:t>(Globale) CSR- und Ethikkodizes (Fortsetzung)</a:t>
            </a:r>
          </a:p>
          <a:p>
            <a:pPr marL="539750" lvl="1" indent="-269875">
              <a:lnSpc>
                <a:spcPct val="90000"/>
              </a:lnSpc>
              <a:spcBef>
                <a:spcPts val="600"/>
              </a:spcBef>
              <a:spcAft>
                <a:spcPts val="600"/>
              </a:spcAft>
              <a:buClrTx/>
              <a:buFont typeface="Arial" charset="0"/>
              <a:buChar char="•"/>
            </a:pPr>
            <a:r>
              <a:rPr lang="en-US" sz="2000" dirty="0" smtClean="0">
                <a:latin typeface="+mj-lt"/>
              </a:rPr>
              <a:t>“ISO 26000 is intended to assist organizations in contributing to sustainable development. It is intended to encourage them to go beyond legal compliance, recognizing that compliance with law is a fundamental duty of any organization and an essential part of their social responsibility.”</a:t>
            </a:r>
          </a:p>
          <a:p>
            <a:pPr marL="539750" lvl="1" indent="-269875">
              <a:lnSpc>
                <a:spcPct val="90000"/>
              </a:lnSpc>
              <a:spcBef>
                <a:spcPts val="600"/>
              </a:spcBef>
              <a:spcAft>
                <a:spcPts val="600"/>
              </a:spcAft>
              <a:buClrTx/>
              <a:buFont typeface="Arial" charset="0"/>
              <a:buChar char="•"/>
            </a:pPr>
            <a:r>
              <a:rPr lang="en-US" sz="2000" dirty="0" smtClean="0">
                <a:latin typeface="+mj-lt"/>
              </a:rPr>
              <a:t>“It is intended to promote common understanding in the field of social responsibility, and to complement other instruments and initiatives for social responsibility, not to replace them. ISO 26000 is not a management system standard. It is not intended or appropriate for certification purposes or regulatory or contractual use. …As ISO 26000 does not contain requirements, any such certification would not be a demonstration of conformity with this International Standard.” http://www.iso.org/iso/iso_catalogue/management_and_leadership_standards/social_responsibility/sr_discovering_iso26000.htm#std-1</a:t>
            </a:r>
            <a:endParaRPr lang="en-GB" sz="2000" dirty="0" smtClean="0">
              <a:latin typeface="+mj-lt"/>
              <a:sym typeface="Wingdings" pitchFamily="2" charset="2"/>
            </a:endParaRPr>
          </a:p>
          <a:p>
            <a:pPr marL="539750" lvl="1" indent="-269875">
              <a:lnSpc>
                <a:spcPct val="90000"/>
              </a:lnSpc>
              <a:spcBef>
                <a:spcPts val="600"/>
              </a:spcBef>
              <a:spcAft>
                <a:spcPts val="600"/>
              </a:spcAft>
              <a:buClrTx/>
              <a:buFont typeface="Arial" charset="0"/>
              <a:buChar char="•"/>
            </a:pPr>
            <a:r>
              <a:rPr lang="de-DE" dirty="0" smtClean="0">
                <a:latin typeface="+mj-lt"/>
              </a:rPr>
              <a:t>Siehe auch: http://isotc.iso.org/livelink/livelink/fetch/2000/2122/830949/3934883/3935096/home.html</a:t>
            </a:r>
            <a:endParaRPr lang="en-US" b="1" dirty="0" smtClean="0">
              <a:latin typeface="+mj-lt"/>
            </a:endParaRPr>
          </a:p>
          <a:p>
            <a:pPr marL="269875" indent="-269875">
              <a:spcAft>
                <a:spcPts val="600"/>
              </a:spcAft>
              <a:defRPr/>
            </a:pPr>
            <a:endParaRPr lang="en-US" sz="1800" dirty="0" smtClean="0">
              <a:latin typeface="+mj-lt"/>
            </a:endParaRPr>
          </a:p>
        </p:txBody>
      </p:sp>
      <p:sp>
        <p:nvSpPr>
          <p:cNvPr id="11267" name="Rectangle 3"/>
          <p:cNvSpPr>
            <a:spLocks noGrp="1" noChangeArrowheads="1"/>
          </p:cNvSpPr>
          <p:nvPr>
            <p:ph type="title"/>
          </p:nvPr>
        </p:nvSpPr>
        <p:spPr>
          <a:noFill/>
        </p:spPr>
        <p:txBody>
          <a:bodyPr>
            <a:normAutofit/>
          </a:bodyPr>
          <a:lstStyle/>
          <a:p>
            <a:pPr marL="514350" indent="-514350"/>
            <a:r>
              <a:rPr lang="de-DE" sz="2800" dirty="0" smtClean="0"/>
              <a:t>CSR: Umsetzung im Unternehmen</a:t>
            </a:r>
            <a:endParaRPr lang="en-US" sz="2800" dirty="0" smtClean="0"/>
          </a:p>
        </p:txBody>
      </p:sp>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a:xfrm>
            <a:off x="457200" y="1268760"/>
            <a:ext cx="8435280" cy="4888200"/>
          </a:xfrm>
        </p:spPr>
        <p:txBody>
          <a:bodyPr>
            <a:noAutofit/>
          </a:bodyPr>
          <a:lstStyle/>
          <a:p>
            <a:pPr>
              <a:spcBef>
                <a:spcPts val="400"/>
              </a:spcBef>
              <a:spcAft>
                <a:spcPts val="400"/>
              </a:spcAft>
              <a:buFont typeface="Times" pitchFamily="18" charset="0"/>
              <a:buNone/>
              <a:defRPr/>
            </a:pPr>
            <a:r>
              <a:rPr lang="en-GB" sz="2000" b="1" dirty="0" smtClean="0">
                <a:latin typeface="+mj-lt"/>
              </a:rPr>
              <a:t>CSR und </a:t>
            </a:r>
            <a:r>
              <a:rPr lang="en-GB" sz="2000" b="1" dirty="0" err="1" smtClean="0">
                <a:latin typeface="+mj-lt"/>
              </a:rPr>
              <a:t>Unternehmensstruktur</a:t>
            </a:r>
            <a:endParaRPr lang="en-GB" sz="2000" b="1" dirty="0" smtClean="0">
              <a:latin typeface="+mj-lt"/>
            </a:endParaRPr>
          </a:p>
          <a:p>
            <a:pPr marL="269875" indent="-269875">
              <a:spcBef>
                <a:spcPts val="400"/>
              </a:spcBef>
              <a:spcAft>
                <a:spcPts val="400"/>
              </a:spcAft>
              <a:buClrTx/>
              <a:buFont typeface="Arial" pitchFamily="34" charset="0"/>
              <a:buChar char="•"/>
              <a:defRPr/>
            </a:pPr>
            <a:r>
              <a:rPr lang="en-GB" sz="2000" dirty="0" smtClean="0">
                <a:latin typeface="+mj-lt"/>
              </a:rPr>
              <a:t>CSR-</a:t>
            </a:r>
            <a:r>
              <a:rPr lang="en-GB" sz="2000" dirty="0" err="1" smtClean="0">
                <a:latin typeface="+mj-lt"/>
              </a:rPr>
              <a:t>Beauftragter</a:t>
            </a:r>
            <a:r>
              <a:rPr lang="en-GB" sz="2000" dirty="0" smtClean="0">
                <a:latin typeface="+mj-lt"/>
              </a:rPr>
              <a:t> (CSR Officer)</a:t>
            </a:r>
          </a:p>
          <a:p>
            <a:pPr marL="669925" lvl="2" indent="-269875">
              <a:spcBef>
                <a:spcPts val="400"/>
              </a:spcBef>
              <a:spcAft>
                <a:spcPts val="400"/>
              </a:spcAft>
              <a:buClrTx/>
              <a:buFont typeface="Arial" pitchFamily="34" charset="0"/>
              <a:buChar char="•"/>
              <a:defRPr/>
            </a:pPr>
            <a:r>
              <a:rPr lang="en-GB" sz="2000" dirty="0" err="1" smtClean="0">
                <a:latin typeface="+mj-lt"/>
              </a:rPr>
              <a:t>Definiert</a:t>
            </a:r>
            <a:r>
              <a:rPr lang="en-GB" sz="2000" dirty="0" smtClean="0">
                <a:latin typeface="+mj-lt"/>
              </a:rPr>
              <a:t>, </a:t>
            </a:r>
            <a:r>
              <a:rPr lang="en-GB" sz="2000" dirty="0" err="1" smtClean="0">
                <a:latin typeface="+mj-lt"/>
              </a:rPr>
              <a:t>implementiert</a:t>
            </a:r>
            <a:r>
              <a:rPr lang="en-GB" sz="2000" dirty="0" smtClean="0">
                <a:latin typeface="+mj-lt"/>
              </a:rPr>
              <a:t> und </a:t>
            </a:r>
            <a:r>
              <a:rPr lang="en-GB" sz="2000" dirty="0" err="1" smtClean="0">
                <a:latin typeface="+mj-lt"/>
              </a:rPr>
              <a:t>prüft</a:t>
            </a:r>
            <a:r>
              <a:rPr lang="en-GB" sz="2000" dirty="0" smtClean="0">
                <a:latin typeface="+mj-lt"/>
              </a:rPr>
              <a:t> die CSR-</a:t>
            </a:r>
            <a:r>
              <a:rPr lang="en-GB" sz="2000" dirty="0" err="1" smtClean="0">
                <a:latin typeface="+mj-lt"/>
              </a:rPr>
              <a:t>Umsetzung</a:t>
            </a:r>
            <a:r>
              <a:rPr lang="en-GB" sz="2000" dirty="0" smtClean="0">
                <a:latin typeface="+mj-lt"/>
              </a:rPr>
              <a:t> </a:t>
            </a:r>
            <a:r>
              <a:rPr lang="en-GB" sz="2000" dirty="0" err="1" smtClean="0">
                <a:latin typeface="+mj-lt"/>
              </a:rPr>
              <a:t>im</a:t>
            </a:r>
            <a:r>
              <a:rPr lang="en-GB" sz="2000" dirty="0" smtClean="0">
                <a:latin typeface="+mj-lt"/>
              </a:rPr>
              <a:t> </a:t>
            </a:r>
            <a:r>
              <a:rPr lang="en-GB" sz="2000" dirty="0" err="1" smtClean="0">
                <a:latin typeface="+mj-lt"/>
              </a:rPr>
              <a:t>Unternehmen</a:t>
            </a:r>
            <a:endParaRPr lang="en-GB" sz="2000" dirty="0" smtClean="0">
              <a:latin typeface="+mj-lt"/>
            </a:endParaRPr>
          </a:p>
          <a:p>
            <a:pPr marL="269875" indent="-269875">
              <a:spcBef>
                <a:spcPts val="400"/>
              </a:spcBef>
              <a:spcAft>
                <a:spcPts val="400"/>
              </a:spcAft>
              <a:buClrTx/>
              <a:buFont typeface="Arial" pitchFamily="34" charset="0"/>
              <a:buChar char="•"/>
              <a:defRPr/>
            </a:pPr>
            <a:r>
              <a:rPr lang="en-GB" sz="2000" dirty="0" smtClean="0">
                <a:latin typeface="+mj-lt"/>
              </a:rPr>
              <a:t>CSR-</a:t>
            </a:r>
            <a:r>
              <a:rPr lang="en-GB" sz="2000" dirty="0" err="1" smtClean="0">
                <a:latin typeface="+mj-lt"/>
              </a:rPr>
              <a:t>Leitlinien</a:t>
            </a:r>
            <a:r>
              <a:rPr lang="en-GB" sz="2000" dirty="0" smtClean="0">
                <a:latin typeface="+mj-lt"/>
              </a:rPr>
              <a:t> (Position Statement)</a:t>
            </a:r>
          </a:p>
          <a:p>
            <a:pPr marL="669925" lvl="2" indent="-269875">
              <a:spcBef>
                <a:spcPts val="400"/>
              </a:spcBef>
              <a:spcAft>
                <a:spcPts val="400"/>
              </a:spcAft>
              <a:buClrTx/>
              <a:buFont typeface="Arial" pitchFamily="34" charset="0"/>
              <a:buChar char="•"/>
              <a:defRPr/>
            </a:pPr>
            <a:r>
              <a:rPr lang="en-GB" sz="2000" dirty="0" err="1" smtClean="0">
                <a:latin typeface="+mj-lt"/>
              </a:rPr>
              <a:t>Sollen</a:t>
            </a:r>
            <a:r>
              <a:rPr lang="en-GB" sz="2000" dirty="0" smtClean="0">
                <a:latin typeface="+mj-lt"/>
              </a:rPr>
              <a:t> </a:t>
            </a:r>
            <a:r>
              <a:rPr lang="en-GB" sz="2000" dirty="0" err="1" smtClean="0">
                <a:latin typeface="+mj-lt"/>
              </a:rPr>
              <a:t>sicherstellen</a:t>
            </a:r>
            <a:r>
              <a:rPr lang="en-GB" sz="2000" dirty="0" smtClean="0">
                <a:latin typeface="+mj-lt"/>
              </a:rPr>
              <a:t>, </a:t>
            </a:r>
            <a:r>
              <a:rPr lang="en-GB" sz="2000" dirty="0" err="1" smtClean="0">
                <a:latin typeface="+mj-lt"/>
              </a:rPr>
              <a:t>dass</a:t>
            </a:r>
            <a:r>
              <a:rPr lang="en-GB" sz="2000" dirty="0" smtClean="0">
                <a:latin typeface="+mj-lt"/>
              </a:rPr>
              <a:t> </a:t>
            </a:r>
            <a:r>
              <a:rPr lang="en-GB" sz="2000" dirty="0" err="1" smtClean="0">
                <a:latin typeface="+mj-lt"/>
              </a:rPr>
              <a:t>alle</a:t>
            </a:r>
            <a:r>
              <a:rPr lang="en-GB" sz="2000" dirty="0" smtClean="0">
                <a:latin typeface="+mj-lt"/>
              </a:rPr>
              <a:t> Stakeholder die CSR des </a:t>
            </a:r>
            <a:r>
              <a:rPr lang="en-GB" sz="2000" dirty="0" err="1" smtClean="0">
                <a:latin typeface="+mj-lt"/>
              </a:rPr>
              <a:t>Unternehmens</a:t>
            </a:r>
            <a:r>
              <a:rPr lang="en-GB" sz="2000" dirty="0" smtClean="0">
                <a:latin typeface="+mj-lt"/>
              </a:rPr>
              <a:t> </a:t>
            </a:r>
            <a:r>
              <a:rPr lang="en-GB" sz="2000" dirty="0" err="1" smtClean="0">
                <a:latin typeface="+mj-lt"/>
              </a:rPr>
              <a:t>verstehen</a:t>
            </a:r>
            <a:r>
              <a:rPr lang="en-GB" sz="2000" dirty="0" smtClean="0">
                <a:latin typeface="+mj-lt"/>
              </a:rPr>
              <a:t> und </a:t>
            </a:r>
            <a:r>
              <a:rPr lang="en-GB" sz="2000" dirty="0" err="1" smtClean="0">
                <a:latin typeface="+mj-lt"/>
              </a:rPr>
              <a:t>erkennen</a:t>
            </a:r>
            <a:r>
              <a:rPr lang="en-GB" sz="2000" dirty="0" smtClean="0">
                <a:latin typeface="+mj-lt"/>
              </a:rPr>
              <a:t>, was </a:t>
            </a:r>
            <a:r>
              <a:rPr lang="en-GB" sz="2000" dirty="0" err="1" smtClean="0">
                <a:latin typeface="+mj-lt"/>
              </a:rPr>
              <a:t>diese</a:t>
            </a:r>
            <a:r>
              <a:rPr lang="en-GB" sz="2000" dirty="0" smtClean="0">
                <a:latin typeface="+mj-lt"/>
              </a:rPr>
              <a:t> </a:t>
            </a:r>
            <a:r>
              <a:rPr lang="en-GB" sz="2000" dirty="0" err="1" smtClean="0">
                <a:latin typeface="+mj-lt"/>
              </a:rPr>
              <a:t>für</a:t>
            </a:r>
            <a:r>
              <a:rPr lang="en-GB" sz="2000" dirty="0" smtClean="0">
                <a:latin typeface="+mj-lt"/>
              </a:rPr>
              <a:t> </a:t>
            </a:r>
            <a:r>
              <a:rPr lang="en-GB" sz="2000" dirty="0" err="1" smtClean="0">
                <a:latin typeface="+mj-lt"/>
              </a:rPr>
              <a:t>sie</a:t>
            </a:r>
            <a:r>
              <a:rPr lang="en-GB" sz="2000" dirty="0" smtClean="0">
                <a:latin typeface="+mj-lt"/>
              </a:rPr>
              <a:t> </a:t>
            </a:r>
            <a:r>
              <a:rPr lang="en-GB" sz="2000" dirty="0" err="1" smtClean="0">
                <a:latin typeface="+mj-lt"/>
              </a:rPr>
              <a:t>bedeutet</a:t>
            </a:r>
            <a:r>
              <a:rPr lang="en-GB" sz="2000" dirty="0" smtClean="0">
                <a:latin typeface="+mj-lt"/>
              </a:rPr>
              <a:t> </a:t>
            </a:r>
          </a:p>
          <a:p>
            <a:pPr marL="669925" lvl="2" indent="-269875">
              <a:spcBef>
                <a:spcPts val="400"/>
              </a:spcBef>
              <a:spcAft>
                <a:spcPts val="400"/>
              </a:spcAft>
              <a:buClrTx/>
              <a:buFont typeface="Arial" pitchFamily="34" charset="0"/>
              <a:buChar char="•"/>
              <a:defRPr/>
            </a:pPr>
            <a:r>
              <a:rPr lang="en-GB" sz="2000" dirty="0" err="1" smtClean="0">
                <a:latin typeface="+mj-lt"/>
              </a:rPr>
              <a:t>Unterstreichen</a:t>
            </a:r>
            <a:r>
              <a:rPr lang="en-GB" sz="2000" dirty="0" smtClean="0">
                <a:latin typeface="+mj-lt"/>
              </a:rPr>
              <a:t> die </a:t>
            </a:r>
            <a:r>
              <a:rPr lang="en-GB" sz="2000" dirty="0" err="1" smtClean="0">
                <a:latin typeface="+mj-lt"/>
              </a:rPr>
              <a:t>Bedeutung</a:t>
            </a:r>
            <a:r>
              <a:rPr lang="en-GB" sz="2000" dirty="0" smtClean="0">
                <a:latin typeface="+mj-lt"/>
              </a:rPr>
              <a:t> von CSR</a:t>
            </a:r>
          </a:p>
          <a:p>
            <a:pPr marL="269875" indent="-269875">
              <a:spcBef>
                <a:spcPts val="400"/>
              </a:spcBef>
              <a:spcAft>
                <a:spcPts val="400"/>
              </a:spcAft>
              <a:buClrTx/>
              <a:buFont typeface="Arial" pitchFamily="34" charset="0"/>
              <a:buChar char="•"/>
              <a:defRPr/>
            </a:pPr>
            <a:r>
              <a:rPr lang="en-GB" sz="2000" dirty="0" smtClean="0">
                <a:latin typeface="+mj-lt"/>
              </a:rPr>
              <a:t>CSR Ombudsman</a:t>
            </a:r>
          </a:p>
          <a:p>
            <a:pPr marL="669925" lvl="2" indent="-269875">
              <a:spcBef>
                <a:spcPts val="400"/>
              </a:spcBef>
              <a:spcAft>
                <a:spcPts val="400"/>
              </a:spcAft>
              <a:buClrTx/>
              <a:buFont typeface="Arial" pitchFamily="34" charset="0"/>
              <a:buChar char="•"/>
              <a:defRPr/>
            </a:pPr>
            <a:r>
              <a:rPr lang="de-DE" sz="2000" dirty="0" smtClean="0">
                <a:latin typeface="+mj-lt"/>
              </a:rPr>
              <a:t>Ansprechpartner für Fragen und Zweifel an der Einhaltung von CSR-Strategien des Unternehmens </a:t>
            </a:r>
          </a:p>
          <a:p>
            <a:pPr marL="669925" lvl="2" indent="-269875">
              <a:spcBef>
                <a:spcPts val="400"/>
              </a:spcBef>
              <a:spcAft>
                <a:spcPts val="400"/>
              </a:spcAft>
              <a:buClrTx/>
              <a:buFont typeface="Arial" pitchFamily="34" charset="0"/>
              <a:buChar char="•"/>
              <a:defRPr/>
            </a:pPr>
            <a:r>
              <a:rPr lang="de-DE" sz="2000" dirty="0" smtClean="0">
                <a:latin typeface="+mj-lt"/>
              </a:rPr>
              <a:t>Positives Feedback fördern (Beiträge und Ideen von Angestellten)</a:t>
            </a:r>
          </a:p>
          <a:p>
            <a:pPr marL="669925" lvl="2" indent="-269875">
              <a:spcBef>
                <a:spcPts val="400"/>
              </a:spcBef>
              <a:spcAft>
                <a:spcPts val="400"/>
              </a:spcAft>
              <a:buClrTx/>
              <a:buFont typeface="Arial" pitchFamily="34" charset="0"/>
              <a:buChar char="•"/>
              <a:defRPr/>
            </a:pPr>
            <a:r>
              <a:rPr lang="de-DE" sz="2000" dirty="0" err="1" smtClean="0">
                <a:latin typeface="+mj-lt"/>
              </a:rPr>
              <a:t>Whistle-Blowing</a:t>
            </a:r>
            <a:r>
              <a:rPr lang="de-DE" sz="2000" dirty="0" smtClean="0">
                <a:latin typeface="+mj-lt"/>
              </a:rPr>
              <a:t>: anonyme Beschwerde-/ Anzeige-Möglichkeit über einen Ombudsmann oder Dritte (Anwälte etc.) </a:t>
            </a:r>
          </a:p>
          <a:p>
            <a:pPr marL="269875" indent="-269875">
              <a:spcBef>
                <a:spcPts val="600"/>
              </a:spcBef>
              <a:spcAft>
                <a:spcPts val="600"/>
              </a:spcAft>
              <a:defRPr/>
            </a:pPr>
            <a:endParaRPr lang="en-US" sz="2000" dirty="0" smtClean="0">
              <a:latin typeface="+mj-lt"/>
            </a:endParaRPr>
          </a:p>
        </p:txBody>
      </p:sp>
      <p:sp>
        <p:nvSpPr>
          <p:cNvPr id="11267" name="Rectangle 3"/>
          <p:cNvSpPr>
            <a:spLocks noGrp="1" noChangeArrowheads="1"/>
          </p:cNvSpPr>
          <p:nvPr>
            <p:ph type="title"/>
          </p:nvPr>
        </p:nvSpPr>
        <p:spPr>
          <a:noFill/>
        </p:spPr>
        <p:txBody>
          <a:bodyPr>
            <a:normAutofit/>
          </a:bodyPr>
          <a:lstStyle/>
          <a:p>
            <a:pPr marL="514350" indent="-514350"/>
            <a:r>
              <a:rPr lang="de-DE" sz="2800" dirty="0" smtClean="0"/>
              <a:t>CSR: Umsetzung im Unternehmen</a:t>
            </a:r>
            <a:endParaRPr lang="en-US" sz="2800" dirty="0" smtClean="0"/>
          </a:p>
        </p:txBody>
      </p:sp>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a:xfrm>
            <a:off x="457200" y="1268760"/>
            <a:ext cx="8435280" cy="4888200"/>
          </a:xfrm>
        </p:spPr>
        <p:txBody>
          <a:bodyPr>
            <a:noAutofit/>
          </a:bodyPr>
          <a:lstStyle/>
          <a:p>
            <a:pPr marL="269875" indent="-269875">
              <a:lnSpc>
                <a:spcPct val="80000"/>
              </a:lnSpc>
              <a:spcAft>
                <a:spcPts val="600"/>
              </a:spcAft>
              <a:buClrTx/>
              <a:buFont typeface="Times" pitchFamily="18" charset="0"/>
              <a:buNone/>
              <a:defRPr/>
            </a:pPr>
            <a:r>
              <a:rPr lang="en-GB" sz="2000" b="1" dirty="0" smtClean="0">
                <a:latin typeface="+mj-lt"/>
              </a:rPr>
              <a:t>CSR und </a:t>
            </a:r>
            <a:r>
              <a:rPr lang="en-GB" sz="2000" b="1" dirty="0" err="1" smtClean="0">
                <a:latin typeface="+mj-lt"/>
              </a:rPr>
              <a:t>Unternehmenskultur</a:t>
            </a:r>
            <a:endParaRPr lang="en-GB" sz="2000" b="1" dirty="0" smtClean="0">
              <a:latin typeface="+mj-lt"/>
            </a:endParaRPr>
          </a:p>
          <a:p>
            <a:pPr marL="269875" indent="-269875">
              <a:lnSpc>
                <a:spcPct val="80000"/>
              </a:lnSpc>
              <a:spcAft>
                <a:spcPts val="600"/>
              </a:spcAft>
              <a:buClrTx/>
              <a:buFont typeface="Arial" pitchFamily="34" charset="0"/>
              <a:buChar char="•"/>
              <a:defRPr/>
            </a:pPr>
            <a:r>
              <a:rPr lang="en-GB" sz="2000" dirty="0" err="1" smtClean="0">
                <a:latin typeface="+mj-lt"/>
              </a:rPr>
              <a:t>Ernsthaftes</a:t>
            </a:r>
            <a:r>
              <a:rPr lang="en-GB" sz="2000" dirty="0" smtClean="0">
                <a:latin typeface="+mj-lt"/>
              </a:rPr>
              <a:t> </a:t>
            </a:r>
            <a:r>
              <a:rPr lang="en-GB" sz="2000" dirty="0" err="1" smtClean="0">
                <a:latin typeface="+mj-lt"/>
              </a:rPr>
              <a:t>Committment</a:t>
            </a:r>
            <a:r>
              <a:rPr lang="en-GB" sz="2000" dirty="0" smtClean="0">
                <a:latin typeface="+mj-lt"/>
              </a:rPr>
              <a:t> </a:t>
            </a:r>
            <a:r>
              <a:rPr lang="en-GB" sz="2000" dirty="0" err="1" smtClean="0">
                <a:latin typeface="+mj-lt"/>
              </a:rPr>
              <a:t>der</a:t>
            </a:r>
            <a:r>
              <a:rPr lang="en-GB" sz="2000" dirty="0" smtClean="0">
                <a:latin typeface="+mj-lt"/>
              </a:rPr>
              <a:t> </a:t>
            </a:r>
            <a:r>
              <a:rPr lang="en-GB" sz="2000" dirty="0" err="1" smtClean="0">
                <a:latin typeface="+mj-lt"/>
              </a:rPr>
              <a:t>Leitungsebene</a:t>
            </a:r>
            <a:endParaRPr lang="en-GB" sz="2000" dirty="0" smtClean="0">
              <a:latin typeface="+mj-lt"/>
            </a:endParaRPr>
          </a:p>
          <a:p>
            <a:pPr marL="669925" lvl="2" indent="-269875">
              <a:lnSpc>
                <a:spcPct val="80000"/>
              </a:lnSpc>
              <a:spcBef>
                <a:spcPts val="600"/>
              </a:spcBef>
              <a:spcAft>
                <a:spcPts val="600"/>
              </a:spcAft>
              <a:buClrTx/>
              <a:buFont typeface="Arial" pitchFamily="34" charset="0"/>
              <a:buChar char="•"/>
              <a:defRPr/>
            </a:pPr>
            <a:r>
              <a:rPr lang="en-GB" sz="2000" dirty="0" smtClean="0">
                <a:latin typeface="+mj-lt"/>
              </a:rPr>
              <a:t> CEO </a:t>
            </a:r>
            <a:r>
              <a:rPr lang="en-GB" sz="2000" dirty="0" err="1" smtClean="0">
                <a:latin typeface="+mj-lt"/>
              </a:rPr>
              <a:t>müssen</a:t>
            </a:r>
            <a:r>
              <a:rPr lang="en-GB" sz="2000" dirty="0" smtClean="0">
                <a:latin typeface="+mj-lt"/>
              </a:rPr>
              <a:t>...</a:t>
            </a:r>
          </a:p>
          <a:p>
            <a:pPr marL="727075" lvl="3" indent="-269875">
              <a:lnSpc>
                <a:spcPct val="80000"/>
              </a:lnSpc>
              <a:spcBef>
                <a:spcPts val="600"/>
              </a:spcBef>
              <a:spcAft>
                <a:spcPts val="600"/>
              </a:spcAft>
              <a:buClrTx/>
              <a:buFont typeface="Arial" pitchFamily="34" charset="0"/>
              <a:buChar char="•"/>
              <a:defRPr/>
            </a:pPr>
            <a:r>
              <a:rPr lang="en-GB" sz="2000" dirty="0" smtClean="0">
                <a:latin typeface="+mj-lt"/>
              </a:rPr>
              <a:t>...CSR-</a:t>
            </a:r>
            <a:r>
              <a:rPr lang="en-GB" sz="2000" dirty="0" err="1" smtClean="0">
                <a:latin typeface="+mj-lt"/>
              </a:rPr>
              <a:t>Strategien</a:t>
            </a:r>
            <a:r>
              <a:rPr lang="en-GB" sz="2000" dirty="0" smtClean="0">
                <a:latin typeface="+mj-lt"/>
              </a:rPr>
              <a:t> und -</a:t>
            </a:r>
            <a:r>
              <a:rPr lang="en-GB" sz="2000" dirty="0" err="1" smtClean="0">
                <a:latin typeface="+mj-lt"/>
              </a:rPr>
              <a:t>elemente</a:t>
            </a:r>
            <a:r>
              <a:rPr lang="en-GB" sz="2000" dirty="0" smtClean="0">
                <a:latin typeface="+mj-lt"/>
              </a:rPr>
              <a:t> </a:t>
            </a:r>
            <a:r>
              <a:rPr lang="en-GB" sz="2000" dirty="0" err="1" smtClean="0">
                <a:latin typeface="+mj-lt"/>
              </a:rPr>
              <a:t>einführen</a:t>
            </a:r>
            <a:endParaRPr lang="en-GB" sz="2000" dirty="0" smtClean="0">
              <a:latin typeface="+mj-lt"/>
            </a:endParaRPr>
          </a:p>
          <a:p>
            <a:pPr marL="727075" lvl="3" indent="-269875">
              <a:lnSpc>
                <a:spcPct val="80000"/>
              </a:lnSpc>
              <a:spcBef>
                <a:spcPts val="600"/>
              </a:spcBef>
              <a:spcAft>
                <a:spcPts val="600"/>
              </a:spcAft>
              <a:buClrTx/>
              <a:buFont typeface="Arial" pitchFamily="34" charset="0"/>
              <a:buChar char="•"/>
              <a:defRPr/>
            </a:pPr>
            <a:r>
              <a:rPr lang="en-GB" sz="2000" dirty="0" smtClean="0">
                <a:latin typeface="+mj-lt"/>
              </a:rPr>
              <a:t>...CSR </a:t>
            </a:r>
            <a:r>
              <a:rPr lang="en-GB" sz="2000" dirty="0" err="1" smtClean="0">
                <a:latin typeface="+mj-lt"/>
              </a:rPr>
              <a:t>als</a:t>
            </a:r>
            <a:r>
              <a:rPr lang="en-GB" sz="2000" dirty="0" smtClean="0">
                <a:latin typeface="+mj-lt"/>
              </a:rPr>
              <a:t> </a:t>
            </a:r>
            <a:r>
              <a:rPr lang="en-GB" sz="2000" dirty="0" err="1" smtClean="0">
                <a:latin typeface="+mj-lt"/>
              </a:rPr>
              <a:t>Kernbestandteil</a:t>
            </a:r>
            <a:r>
              <a:rPr lang="en-GB" sz="2000" dirty="0" smtClean="0">
                <a:latin typeface="+mj-lt"/>
              </a:rPr>
              <a:t> </a:t>
            </a:r>
            <a:r>
              <a:rPr lang="en-GB" sz="2000" dirty="0" err="1" smtClean="0">
                <a:latin typeface="+mj-lt"/>
              </a:rPr>
              <a:t>der</a:t>
            </a:r>
            <a:r>
              <a:rPr lang="en-GB" sz="2000" dirty="0" smtClean="0">
                <a:latin typeface="+mj-lt"/>
              </a:rPr>
              <a:t> </a:t>
            </a:r>
            <a:r>
              <a:rPr lang="en-GB" sz="2000" dirty="0" err="1" smtClean="0">
                <a:latin typeface="+mj-lt"/>
              </a:rPr>
              <a:t>alltäglichen</a:t>
            </a:r>
            <a:r>
              <a:rPr lang="en-GB" sz="2000" dirty="0" smtClean="0">
                <a:latin typeface="+mj-lt"/>
              </a:rPr>
              <a:t> </a:t>
            </a:r>
            <a:r>
              <a:rPr lang="en-GB" sz="2000" dirty="0" err="1" smtClean="0">
                <a:latin typeface="+mj-lt"/>
              </a:rPr>
              <a:t>Betriebspraxis</a:t>
            </a:r>
            <a:r>
              <a:rPr lang="en-GB" sz="2000" dirty="0" smtClean="0">
                <a:latin typeface="+mj-lt"/>
              </a:rPr>
              <a:t> 	</a:t>
            </a:r>
            <a:r>
              <a:rPr lang="en-GB" sz="2000" dirty="0" err="1" smtClean="0">
                <a:latin typeface="+mj-lt"/>
              </a:rPr>
              <a:t>insitutionalisieren</a:t>
            </a:r>
            <a:endParaRPr lang="en-GB" sz="2000" dirty="0" smtClean="0">
              <a:latin typeface="+mj-lt"/>
            </a:endParaRPr>
          </a:p>
          <a:p>
            <a:pPr marL="727075" lvl="3" indent="-269875">
              <a:lnSpc>
                <a:spcPct val="80000"/>
              </a:lnSpc>
              <a:spcBef>
                <a:spcPts val="600"/>
              </a:spcBef>
              <a:spcAft>
                <a:spcPts val="600"/>
              </a:spcAft>
              <a:buClrTx/>
              <a:buFont typeface="Arial" pitchFamily="34" charset="0"/>
              <a:buChar char="•"/>
              <a:defRPr/>
            </a:pPr>
            <a:r>
              <a:rPr lang="en-GB" sz="2000" dirty="0" smtClean="0">
                <a:latin typeface="+mj-lt"/>
              </a:rPr>
              <a:t>...</a:t>
            </a:r>
            <a:r>
              <a:rPr lang="en-GB" sz="2000" dirty="0" err="1" smtClean="0">
                <a:latin typeface="+mj-lt"/>
              </a:rPr>
              <a:t>regelmäßig</a:t>
            </a:r>
            <a:r>
              <a:rPr lang="en-GB" sz="2000" dirty="0" smtClean="0">
                <a:latin typeface="+mj-lt"/>
              </a:rPr>
              <a:t> auf </a:t>
            </a:r>
            <a:r>
              <a:rPr lang="en-GB" sz="2000" dirty="0" err="1" smtClean="0">
                <a:latin typeface="+mj-lt"/>
              </a:rPr>
              <a:t>dem</a:t>
            </a:r>
            <a:r>
              <a:rPr lang="en-GB" sz="2000" dirty="0" smtClean="0">
                <a:latin typeface="+mj-lt"/>
              </a:rPr>
              <a:t> </a:t>
            </a:r>
            <a:r>
              <a:rPr lang="en-GB" sz="2000" dirty="0" err="1" smtClean="0">
                <a:latin typeface="+mj-lt"/>
              </a:rPr>
              <a:t>Laufenden</a:t>
            </a:r>
            <a:r>
              <a:rPr lang="en-GB" sz="2000" dirty="0" smtClean="0">
                <a:latin typeface="+mj-lt"/>
              </a:rPr>
              <a:t> </a:t>
            </a:r>
            <a:r>
              <a:rPr lang="en-GB" sz="2000" dirty="0" err="1" smtClean="0">
                <a:latin typeface="+mj-lt"/>
              </a:rPr>
              <a:t>gehalten</a:t>
            </a:r>
            <a:r>
              <a:rPr lang="en-GB" sz="2000" dirty="0" smtClean="0">
                <a:latin typeface="+mj-lt"/>
              </a:rPr>
              <a:t> </a:t>
            </a:r>
            <a:r>
              <a:rPr lang="en-GB" sz="2000" dirty="0" err="1" smtClean="0">
                <a:latin typeface="+mj-lt"/>
              </a:rPr>
              <a:t>werden</a:t>
            </a:r>
            <a:endParaRPr lang="en-GB" sz="2000" dirty="0" smtClean="0">
              <a:latin typeface="+mj-lt"/>
            </a:endParaRPr>
          </a:p>
          <a:p>
            <a:pPr marL="269875" lvl="2" indent="-269875">
              <a:lnSpc>
                <a:spcPct val="80000"/>
              </a:lnSpc>
              <a:spcBef>
                <a:spcPts val="600"/>
              </a:spcBef>
              <a:spcAft>
                <a:spcPts val="600"/>
              </a:spcAft>
              <a:buClrTx/>
              <a:buFont typeface="Arial" pitchFamily="34" charset="0"/>
              <a:buChar char="•"/>
              <a:defRPr/>
            </a:pPr>
            <a:endParaRPr lang="en-GB" sz="2000" dirty="0" smtClean="0">
              <a:latin typeface="+mj-lt"/>
            </a:endParaRPr>
          </a:p>
          <a:p>
            <a:pPr marL="269875" indent="-269875">
              <a:lnSpc>
                <a:spcPct val="80000"/>
              </a:lnSpc>
              <a:spcAft>
                <a:spcPts val="600"/>
              </a:spcAft>
              <a:buClrTx/>
              <a:buFont typeface="Arial" pitchFamily="34" charset="0"/>
              <a:buChar char="•"/>
              <a:defRPr/>
            </a:pPr>
            <a:r>
              <a:rPr lang="en-GB" sz="2000" dirty="0" err="1" smtClean="0">
                <a:latin typeface="+mj-lt"/>
              </a:rPr>
              <a:t>Bewusstsein</a:t>
            </a:r>
            <a:r>
              <a:rPr lang="en-GB" sz="2000" dirty="0" smtClean="0">
                <a:latin typeface="+mj-lt"/>
              </a:rPr>
              <a:t> </a:t>
            </a:r>
            <a:r>
              <a:rPr lang="en-GB" sz="2000" dirty="0" err="1" smtClean="0">
                <a:latin typeface="+mj-lt"/>
              </a:rPr>
              <a:t>schaffen</a:t>
            </a:r>
            <a:r>
              <a:rPr lang="en-GB" sz="2000" dirty="0" smtClean="0">
                <a:latin typeface="+mj-lt"/>
              </a:rPr>
              <a:t>: Incentives und </a:t>
            </a:r>
            <a:r>
              <a:rPr lang="en-GB" sz="2000" dirty="0" err="1" smtClean="0">
                <a:latin typeface="+mj-lt"/>
              </a:rPr>
              <a:t>Umsetzung</a:t>
            </a:r>
            <a:endParaRPr lang="en-GB" sz="2000" dirty="0" smtClean="0">
              <a:latin typeface="+mj-lt"/>
            </a:endParaRPr>
          </a:p>
          <a:p>
            <a:pPr marL="669925" lvl="2" indent="-269875">
              <a:lnSpc>
                <a:spcPct val="80000"/>
              </a:lnSpc>
              <a:spcBef>
                <a:spcPts val="600"/>
              </a:spcBef>
              <a:spcAft>
                <a:spcPts val="600"/>
              </a:spcAft>
              <a:buClrTx/>
              <a:buFont typeface="Arial" pitchFamily="34" charset="0"/>
              <a:buChar char="•"/>
              <a:defRPr/>
            </a:pPr>
            <a:r>
              <a:rPr lang="en-GB" sz="2000" dirty="0" smtClean="0">
                <a:latin typeface="+mj-lt"/>
              </a:rPr>
              <a:t>CSR: </a:t>
            </a:r>
            <a:r>
              <a:rPr lang="en-GB" sz="2000" dirty="0" err="1" smtClean="0">
                <a:latin typeface="+mj-lt"/>
              </a:rPr>
              <a:t>Grundlegende</a:t>
            </a:r>
            <a:r>
              <a:rPr lang="en-GB" sz="2000" dirty="0" smtClean="0">
                <a:latin typeface="+mj-lt"/>
              </a:rPr>
              <a:t> </a:t>
            </a:r>
            <a:r>
              <a:rPr lang="en-GB" sz="2000" dirty="0" err="1" smtClean="0">
                <a:latin typeface="+mj-lt"/>
              </a:rPr>
              <a:t>Rolle</a:t>
            </a:r>
            <a:r>
              <a:rPr lang="en-GB" sz="2000" dirty="0" smtClean="0">
                <a:latin typeface="+mj-lt"/>
              </a:rPr>
              <a:t> </a:t>
            </a:r>
            <a:r>
              <a:rPr lang="en-GB" sz="2000" dirty="0" err="1" smtClean="0">
                <a:latin typeface="+mj-lt"/>
              </a:rPr>
              <a:t>bei</a:t>
            </a:r>
            <a:r>
              <a:rPr lang="en-GB" sz="2000" dirty="0" smtClean="0">
                <a:latin typeface="+mj-lt"/>
              </a:rPr>
              <a:t> </a:t>
            </a:r>
            <a:r>
              <a:rPr lang="en-GB" sz="2000" dirty="0" err="1" smtClean="0">
                <a:latin typeface="+mj-lt"/>
              </a:rPr>
              <a:t>verantwortungsorientierter</a:t>
            </a:r>
            <a:r>
              <a:rPr lang="en-GB" sz="2000" dirty="0" smtClean="0">
                <a:latin typeface="+mj-lt"/>
              </a:rPr>
              <a:t> </a:t>
            </a:r>
            <a:r>
              <a:rPr lang="en-GB" sz="2000" dirty="0" err="1" smtClean="0">
                <a:latin typeface="+mj-lt"/>
              </a:rPr>
              <a:t>Gestaltung</a:t>
            </a:r>
            <a:r>
              <a:rPr lang="en-GB" sz="2000" dirty="0" smtClean="0">
                <a:latin typeface="+mj-lt"/>
              </a:rPr>
              <a:t> </a:t>
            </a:r>
            <a:r>
              <a:rPr lang="en-GB" sz="2000" dirty="0" err="1" smtClean="0">
                <a:latin typeface="+mj-lt"/>
              </a:rPr>
              <a:t>der</a:t>
            </a:r>
            <a:r>
              <a:rPr lang="en-GB" sz="2000" dirty="0" smtClean="0">
                <a:latin typeface="+mj-lt"/>
              </a:rPr>
              <a:t> </a:t>
            </a:r>
            <a:r>
              <a:rPr lang="en-GB" sz="2000" dirty="0" err="1" smtClean="0">
                <a:latin typeface="+mj-lt"/>
              </a:rPr>
              <a:t>Organisationskultur</a:t>
            </a:r>
            <a:endParaRPr lang="en-GB" sz="2000" dirty="0" smtClean="0">
              <a:latin typeface="+mj-lt"/>
            </a:endParaRPr>
          </a:p>
          <a:p>
            <a:pPr marL="669925" lvl="2" indent="-269875">
              <a:lnSpc>
                <a:spcPct val="80000"/>
              </a:lnSpc>
              <a:spcBef>
                <a:spcPts val="600"/>
              </a:spcBef>
              <a:spcAft>
                <a:spcPts val="600"/>
              </a:spcAft>
              <a:buClrTx/>
              <a:buFont typeface="Arial" pitchFamily="34" charset="0"/>
              <a:buChar char="•"/>
              <a:defRPr/>
            </a:pPr>
            <a:r>
              <a:rPr lang="en-GB" sz="2000" dirty="0" smtClean="0">
                <a:latin typeface="+mj-lt"/>
              </a:rPr>
              <a:t>Incentives und </a:t>
            </a:r>
            <a:r>
              <a:rPr lang="en-GB" sz="2000" dirty="0" err="1" smtClean="0">
                <a:latin typeface="+mj-lt"/>
              </a:rPr>
              <a:t>Boni</a:t>
            </a:r>
            <a:r>
              <a:rPr lang="en-GB" sz="2000" dirty="0" smtClean="0">
                <a:latin typeface="+mj-lt"/>
              </a:rPr>
              <a:t>, </a:t>
            </a:r>
            <a:r>
              <a:rPr lang="en-GB" sz="2000" dirty="0" err="1" smtClean="0">
                <a:latin typeface="+mj-lt"/>
              </a:rPr>
              <a:t>auch</a:t>
            </a:r>
            <a:r>
              <a:rPr lang="en-GB" sz="2000" dirty="0" smtClean="0">
                <a:latin typeface="+mj-lt"/>
              </a:rPr>
              <a:t> </a:t>
            </a:r>
            <a:r>
              <a:rPr lang="en-GB" sz="2000" dirty="0" err="1" smtClean="0">
                <a:latin typeface="+mj-lt"/>
              </a:rPr>
              <a:t>orientiert</a:t>
            </a:r>
            <a:r>
              <a:rPr lang="en-GB" sz="2000" dirty="0" smtClean="0">
                <a:latin typeface="+mj-lt"/>
              </a:rPr>
              <a:t> an </a:t>
            </a:r>
            <a:r>
              <a:rPr lang="en-GB" sz="2000" dirty="0" err="1" smtClean="0">
                <a:latin typeface="+mj-lt"/>
              </a:rPr>
              <a:t>gesellschaftlicher</a:t>
            </a:r>
            <a:r>
              <a:rPr lang="en-GB" sz="2000" dirty="0" smtClean="0">
                <a:latin typeface="+mj-lt"/>
              </a:rPr>
              <a:t> </a:t>
            </a:r>
            <a:r>
              <a:rPr lang="en-GB" sz="2000" dirty="0" err="1" smtClean="0">
                <a:latin typeface="+mj-lt"/>
              </a:rPr>
              <a:t>Verantwortung</a:t>
            </a:r>
            <a:endParaRPr lang="en-GB" sz="2000" dirty="0" smtClean="0">
              <a:latin typeface="+mj-lt"/>
            </a:endParaRPr>
          </a:p>
          <a:p>
            <a:pPr marL="669925" lvl="2" indent="-269875">
              <a:lnSpc>
                <a:spcPct val="80000"/>
              </a:lnSpc>
              <a:spcBef>
                <a:spcPts val="600"/>
              </a:spcBef>
              <a:spcAft>
                <a:spcPts val="600"/>
              </a:spcAft>
              <a:buClrTx/>
              <a:buFont typeface="Arial" pitchFamily="34" charset="0"/>
              <a:buChar char="•"/>
              <a:defRPr/>
            </a:pPr>
            <a:r>
              <a:rPr lang="en-GB" sz="2000" dirty="0" err="1" smtClean="0">
                <a:latin typeface="+mj-lt"/>
              </a:rPr>
              <a:t>Ethiktrainings</a:t>
            </a:r>
            <a:r>
              <a:rPr lang="en-GB" sz="2000" dirty="0" smtClean="0">
                <a:latin typeface="+mj-lt"/>
              </a:rPr>
              <a:t> und Audits, um </a:t>
            </a:r>
            <a:r>
              <a:rPr lang="en-GB" sz="2000" dirty="0" err="1" smtClean="0">
                <a:latin typeface="+mj-lt"/>
              </a:rPr>
              <a:t>gesellschaftliche</a:t>
            </a:r>
            <a:r>
              <a:rPr lang="en-GB" sz="2000" dirty="0" smtClean="0">
                <a:latin typeface="+mj-lt"/>
              </a:rPr>
              <a:t> </a:t>
            </a:r>
            <a:r>
              <a:rPr lang="en-GB" sz="2000" dirty="0" err="1" smtClean="0">
                <a:latin typeface="+mj-lt"/>
              </a:rPr>
              <a:t>Verantwortung</a:t>
            </a:r>
            <a:r>
              <a:rPr lang="en-GB" sz="2000" dirty="0" smtClean="0">
                <a:latin typeface="+mj-lt"/>
              </a:rPr>
              <a:t> </a:t>
            </a:r>
            <a:r>
              <a:rPr lang="en-GB" sz="2000" dirty="0" err="1" smtClean="0">
                <a:latin typeface="+mj-lt"/>
              </a:rPr>
              <a:t>umzusetzen</a:t>
            </a:r>
            <a:r>
              <a:rPr lang="en-GB" sz="2000" dirty="0" smtClean="0">
                <a:latin typeface="+mj-lt"/>
              </a:rPr>
              <a:t> </a:t>
            </a:r>
          </a:p>
          <a:p>
            <a:pPr marL="269875" indent="-269875">
              <a:spcAft>
                <a:spcPts val="600"/>
              </a:spcAft>
              <a:defRPr/>
            </a:pPr>
            <a:endParaRPr lang="en-US" sz="1800" dirty="0" smtClean="0">
              <a:latin typeface="+mj-lt"/>
            </a:endParaRPr>
          </a:p>
        </p:txBody>
      </p:sp>
      <p:sp>
        <p:nvSpPr>
          <p:cNvPr id="11267" name="Rectangle 3"/>
          <p:cNvSpPr>
            <a:spLocks noGrp="1" noChangeArrowheads="1"/>
          </p:cNvSpPr>
          <p:nvPr>
            <p:ph type="title"/>
          </p:nvPr>
        </p:nvSpPr>
        <p:spPr>
          <a:noFill/>
        </p:spPr>
        <p:txBody>
          <a:bodyPr>
            <a:normAutofit/>
          </a:bodyPr>
          <a:lstStyle/>
          <a:p>
            <a:pPr marL="514350" indent="-514350"/>
            <a:r>
              <a:rPr lang="de-DE" sz="2800" dirty="0" smtClean="0"/>
              <a:t>CSR: Umsetzung im Unternehmen</a:t>
            </a:r>
            <a:endParaRPr lang="en-US" sz="2800" dirty="0" smtClean="0"/>
          </a:p>
        </p:txBody>
      </p:sp>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p:txBody>
          <a:bodyPr>
            <a:normAutofit/>
          </a:bodyPr>
          <a:lstStyle/>
          <a:p>
            <a:pPr marL="269875" indent="-269875">
              <a:spcAft>
                <a:spcPts val="600"/>
              </a:spcAft>
              <a:buClrTx/>
              <a:buFont typeface="Arial" charset="0"/>
              <a:buChar char="•"/>
            </a:pPr>
            <a:r>
              <a:rPr lang="en-GB" sz="2100" dirty="0" smtClean="0">
                <a:latin typeface="+mj-lt"/>
              </a:rPr>
              <a:t>Interne und </a:t>
            </a:r>
            <a:r>
              <a:rPr lang="en-GB" sz="2100" dirty="0" err="1" smtClean="0">
                <a:latin typeface="+mj-lt"/>
              </a:rPr>
              <a:t>externe</a:t>
            </a:r>
            <a:r>
              <a:rPr lang="en-GB" sz="2100" dirty="0" smtClean="0">
                <a:latin typeface="+mj-lt"/>
              </a:rPr>
              <a:t> Audits und </a:t>
            </a:r>
            <a:r>
              <a:rPr lang="en-GB" sz="2100" dirty="0" err="1" smtClean="0">
                <a:latin typeface="+mj-lt"/>
              </a:rPr>
              <a:t>Kommunikation</a:t>
            </a:r>
            <a:r>
              <a:rPr lang="en-GB" sz="2100" dirty="0" smtClean="0">
                <a:latin typeface="+mj-lt"/>
              </a:rPr>
              <a:t> von CSR</a:t>
            </a:r>
          </a:p>
          <a:p>
            <a:pPr marL="269875" indent="-269875">
              <a:spcAft>
                <a:spcPts val="600"/>
              </a:spcAft>
              <a:buClrTx/>
              <a:buFont typeface="Arial" charset="0"/>
              <a:buChar char="•"/>
            </a:pPr>
            <a:r>
              <a:rPr lang="en-GB" sz="2100" dirty="0" smtClean="0">
                <a:latin typeface="+mj-lt"/>
              </a:rPr>
              <a:t>CSR-Audits und -</a:t>
            </a:r>
            <a:r>
              <a:rPr lang="en-GB" sz="2100" dirty="0" err="1" smtClean="0">
                <a:latin typeface="+mj-lt"/>
              </a:rPr>
              <a:t>berichte</a:t>
            </a:r>
            <a:endParaRPr lang="en-GB" sz="2100" dirty="0" smtClean="0">
              <a:latin typeface="+mj-lt"/>
            </a:endParaRPr>
          </a:p>
          <a:p>
            <a:pPr marL="669925" lvl="2" indent="-269875">
              <a:spcBef>
                <a:spcPts val="600"/>
              </a:spcBef>
              <a:spcAft>
                <a:spcPts val="600"/>
              </a:spcAft>
              <a:buClrTx/>
              <a:buFont typeface="Arial" charset="0"/>
              <a:buChar char="•"/>
            </a:pPr>
            <a:r>
              <a:rPr lang="en-GB" sz="2100" dirty="0" err="1" smtClean="0">
                <a:latin typeface="+mj-lt"/>
              </a:rPr>
              <a:t>Ziel</a:t>
            </a:r>
            <a:r>
              <a:rPr lang="en-GB" sz="2100" dirty="0" smtClean="0">
                <a:latin typeface="+mj-lt"/>
              </a:rPr>
              <a:t>: </a:t>
            </a:r>
            <a:r>
              <a:rPr lang="en-GB" sz="2100" dirty="0" err="1" smtClean="0">
                <a:latin typeface="+mj-lt"/>
              </a:rPr>
              <a:t>Transparenz</a:t>
            </a:r>
            <a:r>
              <a:rPr lang="en-GB" sz="2100" dirty="0" smtClean="0">
                <a:latin typeface="+mj-lt"/>
              </a:rPr>
              <a:t> und </a:t>
            </a:r>
            <a:r>
              <a:rPr lang="en-GB" sz="2100" dirty="0" err="1" smtClean="0">
                <a:latin typeface="+mj-lt"/>
              </a:rPr>
              <a:t>Rechenschaft</a:t>
            </a:r>
            <a:r>
              <a:rPr lang="en-GB" sz="2100" dirty="0" smtClean="0">
                <a:latin typeface="+mj-lt"/>
              </a:rPr>
              <a:t> </a:t>
            </a:r>
            <a:r>
              <a:rPr lang="en-GB" sz="2100" dirty="0" err="1" smtClean="0">
                <a:latin typeface="+mj-lt"/>
              </a:rPr>
              <a:t>gegenüber</a:t>
            </a:r>
            <a:r>
              <a:rPr lang="en-GB" sz="2100" dirty="0" smtClean="0">
                <a:latin typeface="+mj-lt"/>
              </a:rPr>
              <a:t> </a:t>
            </a:r>
            <a:r>
              <a:rPr lang="en-GB" sz="2100" dirty="0" err="1" smtClean="0">
                <a:latin typeface="+mj-lt"/>
              </a:rPr>
              <a:t>Stakeholdergruppen</a:t>
            </a:r>
            <a:r>
              <a:rPr lang="en-GB" sz="2100" dirty="0" smtClean="0">
                <a:latin typeface="+mj-lt"/>
              </a:rPr>
              <a:t>. Das </a:t>
            </a:r>
            <a:r>
              <a:rPr lang="en-GB" sz="2100" dirty="0" err="1" smtClean="0">
                <a:latin typeface="+mj-lt"/>
              </a:rPr>
              <a:t>Berichtswesen</a:t>
            </a:r>
            <a:r>
              <a:rPr lang="en-GB" sz="2100" dirty="0" smtClean="0">
                <a:latin typeface="+mj-lt"/>
              </a:rPr>
              <a:t> </a:t>
            </a:r>
            <a:r>
              <a:rPr lang="en-GB" sz="2100" dirty="0" err="1" smtClean="0">
                <a:latin typeface="+mj-lt"/>
              </a:rPr>
              <a:t>unterstützt</a:t>
            </a:r>
            <a:r>
              <a:rPr lang="en-GB" sz="2100" dirty="0" smtClean="0">
                <a:latin typeface="+mj-lt"/>
              </a:rPr>
              <a:t> </a:t>
            </a:r>
            <a:r>
              <a:rPr lang="en-GB" sz="2100" dirty="0" err="1" smtClean="0">
                <a:latin typeface="+mj-lt"/>
              </a:rPr>
              <a:t>Risikomanagement</a:t>
            </a:r>
            <a:r>
              <a:rPr lang="en-GB" sz="2100" dirty="0" smtClean="0">
                <a:latin typeface="+mj-lt"/>
              </a:rPr>
              <a:t> und </a:t>
            </a:r>
            <a:r>
              <a:rPr lang="en-GB" sz="2100" dirty="0" err="1" smtClean="0">
                <a:latin typeface="+mj-lt"/>
              </a:rPr>
              <a:t>Reputationsaufbau</a:t>
            </a:r>
            <a:r>
              <a:rPr lang="en-GB" sz="2100" dirty="0" smtClean="0">
                <a:latin typeface="+mj-lt"/>
              </a:rPr>
              <a:t>.</a:t>
            </a:r>
          </a:p>
          <a:p>
            <a:pPr marL="669925" lvl="2" indent="-269875">
              <a:spcBef>
                <a:spcPts val="600"/>
              </a:spcBef>
              <a:spcAft>
                <a:spcPts val="600"/>
              </a:spcAft>
              <a:buClrTx/>
              <a:buFont typeface="Arial" charset="0"/>
              <a:buChar char="•"/>
            </a:pPr>
            <a:r>
              <a:rPr lang="en-GB" sz="2100" dirty="0" smtClean="0">
                <a:latin typeface="+mj-lt"/>
              </a:rPr>
              <a:t>Um </a:t>
            </a:r>
            <a:r>
              <a:rPr lang="en-GB" sz="2100" dirty="0" err="1" smtClean="0">
                <a:latin typeface="+mj-lt"/>
              </a:rPr>
              <a:t>Glaubwürdigkeit</a:t>
            </a:r>
            <a:r>
              <a:rPr lang="en-GB" sz="2100" dirty="0" smtClean="0">
                <a:latin typeface="+mj-lt"/>
              </a:rPr>
              <a:t> </a:t>
            </a:r>
            <a:r>
              <a:rPr lang="en-GB" sz="2100" dirty="0" err="1" smtClean="0">
                <a:latin typeface="+mj-lt"/>
              </a:rPr>
              <a:t>für</a:t>
            </a:r>
            <a:r>
              <a:rPr lang="en-GB" sz="2100" dirty="0" smtClean="0">
                <a:latin typeface="+mj-lt"/>
              </a:rPr>
              <a:t> die </a:t>
            </a:r>
            <a:r>
              <a:rPr lang="en-GB" sz="2100" dirty="0" err="1" smtClean="0">
                <a:latin typeface="+mj-lt"/>
              </a:rPr>
              <a:t>Berichte</a:t>
            </a:r>
            <a:r>
              <a:rPr lang="en-GB" sz="2100" dirty="0" smtClean="0">
                <a:latin typeface="+mj-lt"/>
              </a:rPr>
              <a:t> </a:t>
            </a:r>
            <a:r>
              <a:rPr lang="en-GB" sz="2100" dirty="0" err="1" smtClean="0">
                <a:latin typeface="+mj-lt"/>
              </a:rPr>
              <a:t>zu</a:t>
            </a:r>
            <a:r>
              <a:rPr lang="en-GB" sz="2100" dirty="0" smtClean="0">
                <a:latin typeface="+mj-lt"/>
              </a:rPr>
              <a:t> </a:t>
            </a:r>
            <a:r>
              <a:rPr lang="en-GB" sz="2100" dirty="0" err="1" smtClean="0">
                <a:latin typeface="+mj-lt"/>
              </a:rPr>
              <a:t>erreichen</a:t>
            </a:r>
            <a:r>
              <a:rPr lang="en-GB" sz="2100" dirty="0" smtClean="0">
                <a:latin typeface="+mj-lt"/>
              </a:rPr>
              <a:t>, </a:t>
            </a:r>
            <a:r>
              <a:rPr lang="en-GB" sz="2100" dirty="0" err="1" smtClean="0">
                <a:latin typeface="+mj-lt"/>
              </a:rPr>
              <a:t>können</a:t>
            </a:r>
            <a:r>
              <a:rPr lang="en-GB" sz="2100" dirty="0" smtClean="0">
                <a:latin typeface="+mj-lt"/>
              </a:rPr>
              <a:t> </a:t>
            </a:r>
            <a:r>
              <a:rPr lang="en-GB" sz="2100" dirty="0" err="1" smtClean="0">
                <a:latin typeface="+mj-lt"/>
              </a:rPr>
              <a:t>Unternehmen</a:t>
            </a:r>
            <a:r>
              <a:rPr lang="en-GB" sz="2100" dirty="0" smtClean="0">
                <a:latin typeface="+mj-lt"/>
              </a:rPr>
              <a:t> </a:t>
            </a:r>
            <a:r>
              <a:rPr lang="en-GB" sz="2100" dirty="0" err="1" smtClean="0">
                <a:latin typeface="+mj-lt"/>
              </a:rPr>
              <a:t>Herausforderungen</a:t>
            </a:r>
            <a:r>
              <a:rPr lang="en-GB" sz="2100" dirty="0" smtClean="0">
                <a:latin typeface="+mj-lt"/>
              </a:rPr>
              <a:t> und </a:t>
            </a:r>
            <a:r>
              <a:rPr lang="en-GB" sz="2100" dirty="0" err="1" smtClean="0">
                <a:latin typeface="+mj-lt"/>
              </a:rPr>
              <a:t>Probleme</a:t>
            </a:r>
            <a:r>
              <a:rPr lang="en-GB" sz="2100" dirty="0" smtClean="0">
                <a:latin typeface="+mj-lt"/>
              </a:rPr>
              <a:t> </a:t>
            </a:r>
            <a:r>
              <a:rPr lang="en-GB" sz="2100" dirty="0" err="1" smtClean="0">
                <a:latin typeface="+mj-lt"/>
              </a:rPr>
              <a:t>ihrer</a:t>
            </a:r>
            <a:r>
              <a:rPr lang="en-GB" sz="2100" dirty="0" smtClean="0">
                <a:latin typeface="+mj-lt"/>
              </a:rPr>
              <a:t> </a:t>
            </a:r>
            <a:r>
              <a:rPr lang="en-GB" sz="2100" dirty="0" err="1" smtClean="0">
                <a:latin typeface="+mj-lt"/>
              </a:rPr>
              <a:t>Nachhaltigkeitsstrategien</a:t>
            </a:r>
            <a:r>
              <a:rPr lang="en-GB" sz="2100" dirty="0" smtClean="0">
                <a:latin typeface="+mj-lt"/>
              </a:rPr>
              <a:t> in die Reports </a:t>
            </a:r>
            <a:r>
              <a:rPr lang="en-GB" sz="2100" dirty="0" err="1" smtClean="0">
                <a:latin typeface="+mj-lt"/>
              </a:rPr>
              <a:t>integrieren</a:t>
            </a:r>
            <a:r>
              <a:rPr lang="en-GB" sz="2100" dirty="0" smtClean="0">
                <a:latin typeface="+mj-lt"/>
              </a:rPr>
              <a:t> und </a:t>
            </a:r>
            <a:r>
              <a:rPr lang="en-GB" sz="2100" dirty="0" err="1" smtClean="0">
                <a:latin typeface="+mj-lt"/>
              </a:rPr>
              <a:t>dort</a:t>
            </a:r>
            <a:r>
              <a:rPr lang="en-GB" sz="2100" dirty="0" smtClean="0">
                <a:latin typeface="+mj-lt"/>
              </a:rPr>
              <a:t> </a:t>
            </a:r>
            <a:r>
              <a:rPr lang="en-GB" sz="2100" dirty="0" err="1" smtClean="0">
                <a:latin typeface="+mj-lt"/>
              </a:rPr>
              <a:t>diskutieren</a:t>
            </a:r>
            <a:r>
              <a:rPr lang="en-GB" sz="2100" dirty="0" smtClean="0">
                <a:latin typeface="+mj-lt"/>
              </a:rPr>
              <a:t>.</a:t>
            </a:r>
          </a:p>
          <a:p>
            <a:pPr marL="269875" indent="-269875">
              <a:spcAft>
                <a:spcPts val="600"/>
              </a:spcAft>
              <a:defRPr/>
            </a:pPr>
            <a:endParaRPr lang="en-US" sz="1800" dirty="0" smtClean="0">
              <a:latin typeface="+mj-lt"/>
            </a:endParaRPr>
          </a:p>
        </p:txBody>
      </p:sp>
      <p:sp>
        <p:nvSpPr>
          <p:cNvPr id="11267" name="Rectangle 3"/>
          <p:cNvSpPr>
            <a:spLocks noGrp="1" noChangeArrowheads="1"/>
          </p:cNvSpPr>
          <p:nvPr>
            <p:ph type="title"/>
          </p:nvPr>
        </p:nvSpPr>
        <p:spPr>
          <a:noFill/>
        </p:spPr>
        <p:txBody>
          <a:bodyPr>
            <a:normAutofit/>
          </a:bodyPr>
          <a:lstStyle/>
          <a:p>
            <a:pPr marL="514350" indent="-514350"/>
            <a:r>
              <a:rPr lang="de-DE" sz="2800" dirty="0" smtClean="0"/>
              <a:t>CSR: Umsetzung im Unternehmen</a:t>
            </a:r>
            <a:endParaRPr lang="en-US" sz="2800" dirty="0" smtClean="0"/>
          </a:p>
        </p:txBody>
      </p:sp>
    </p:spTree>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p:txBody>
          <a:bodyPr>
            <a:normAutofit/>
          </a:bodyPr>
          <a:lstStyle/>
          <a:p>
            <a:pPr marL="400050" indent="-400050" defTabSz="228600">
              <a:spcAft>
                <a:spcPts val="600"/>
              </a:spcAft>
              <a:buClrTx/>
              <a:buFont typeface="Arial" pitchFamily="34" charset="0"/>
              <a:buChar char="•"/>
            </a:pPr>
            <a:r>
              <a:rPr lang="en-US" sz="2100" dirty="0" smtClean="0">
                <a:latin typeface="+mj-lt"/>
              </a:rPr>
              <a:t>Global Reporting Initiative (GRI) Guidelines:</a:t>
            </a:r>
          </a:p>
          <a:p>
            <a:pPr marL="622300" lvl="2" indent="-269875" defTabSz="228600">
              <a:spcBef>
                <a:spcPts val="600"/>
              </a:spcBef>
              <a:spcAft>
                <a:spcPts val="600"/>
              </a:spcAft>
              <a:buClrTx/>
              <a:buFont typeface="Arial" charset="0"/>
              <a:buChar char="•"/>
            </a:pPr>
            <a:r>
              <a:rPr lang="en-US" sz="2100" dirty="0" err="1" smtClean="0">
                <a:latin typeface="+mj-lt"/>
              </a:rPr>
              <a:t>Umfassende</a:t>
            </a:r>
            <a:r>
              <a:rPr lang="en-US" sz="2100" dirty="0" smtClean="0">
                <a:latin typeface="+mj-lt"/>
              </a:rPr>
              <a:t> </a:t>
            </a:r>
            <a:r>
              <a:rPr lang="en-US" sz="2100" dirty="0" err="1" smtClean="0">
                <a:latin typeface="+mj-lt"/>
              </a:rPr>
              <a:t>Strategie</a:t>
            </a:r>
            <a:r>
              <a:rPr lang="en-US" sz="2100" dirty="0" smtClean="0">
                <a:latin typeface="+mj-lt"/>
              </a:rPr>
              <a:t> und </a:t>
            </a:r>
            <a:r>
              <a:rPr lang="en-US" sz="2100" dirty="0" err="1" smtClean="0">
                <a:latin typeface="+mj-lt"/>
              </a:rPr>
              <a:t>Indikatorenset</a:t>
            </a:r>
            <a:r>
              <a:rPr lang="en-US" sz="2100" dirty="0" smtClean="0">
                <a:latin typeface="+mj-lt"/>
              </a:rPr>
              <a:t> um </a:t>
            </a:r>
            <a:r>
              <a:rPr lang="en-US" sz="2100" dirty="0" err="1" smtClean="0">
                <a:latin typeface="+mj-lt"/>
              </a:rPr>
              <a:t>wirtschaftliche</a:t>
            </a:r>
            <a:r>
              <a:rPr lang="en-US" sz="2100" dirty="0" smtClean="0">
                <a:latin typeface="+mj-lt"/>
              </a:rPr>
              <a:t>, </a:t>
            </a:r>
            <a:r>
              <a:rPr lang="en-US" sz="2100" dirty="0" err="1" smtClean="0">
                <a:latin typeface="+mj-lt"/>
              </a:rPr>
              <a:t>soziale</a:t>
            </a:r>
            <a:r>
              <a:rPr lang="en-US" sz="2100" dirty="0" smtClean="0">
                <a:latin typeface="+mj-lt"/>
              </a:rPr>
              <a:t> und </a:t>
            </a:r>
            <a:r>
              <a:rPr lang="en-US" sz="2100" dirty="0" err="1" smtClean="0">
                <a:latin typeface="+mj-lt"/>
              </a:rPr>
              <a:t>ökologische</a:t>
            </a:r>
            <a:r>
              <a:rPr lang="en-US" sz="2100" dirty="0" smtClean="0">
                <a:latin typeface="+mj-lt"/>
              </a:rPr>
              <a:t> </a:t>
            </a:r>
            <a:r>
              <a:rPr lang="en-US" sz="2100" dirty="0" err="1" smtClean="0">
                <a:latin typeface="+mj-lt"/>
              </a:rPr>
              <a:t>Haupteinflusse</a:t>
            </a:r>
            <a:r>
              <a:rPr lang="en-US" sz="2100" dirty="0" smtClean="0">
                <a:latin typeface="+mj-lt"/>
              </a:rPr>
              <a:t> </a:t>
            </a:r>
            <a:r>
              <a:rPr lang="en-US" sz="2100" dirty="0" err="1" smtClean="0">
                <a:latin typeface="+mj-lt"/>
              </a:rPr>
              <a:t>zu</a:t>
            </a:r>
            <a:r>
              <a:rPr lang="en-US" sz="2100" dirty="0" smtClean="0">
                <a:latin typeface="+mj-lt"/>
              </a:rPr>
              <a:t> </a:t>
            </a:r>
            <a:r>
              <a:rPr lang="en-US" sz="2100" dirty="0" err="1" smtClean="0">
                <a:latin typeface="+mj-lt"/>
              </a:rPr>
              <a:t>evaluieren</a:t>
            </a:r>
            <a:endParaRPr lang="en-US" sz="2100" dirty="0" smtClean="0">
              <a:latin typeface="+mj-lt"/>
            </a:endParaRPr>
          </a:p>
          <a:p>
            <a:pPr marL="622300" lvl="2" indent="-269875" defTabSz="228600">
              <a:spcBef>
                <a:spcPts val="600"/>
              </a:spcBef>
              <a:spcAft>
                <a:spcPts val="600"/>
              </a:spcAft>
              <a:buClrTx/>
              <a:buFont typeface="Arial" charset="0"/>
              <a:buChar char="•"/>
            </a:pPr>
            <a:r>
              <a:rPr lang="en-US" sz="2100" dirty="0" err="1" smtClean="0">
                <a:latin typeface="+mj-lt"/>
              </a:rPr>
              <a:t>Ziel</a:t>
            </a:r>
            <a:r>
              <a:rPr lang="en-US" sz="2100" dirty="0" smtClean="0">
                <a:latin typeface="+mj-lt"/>
              </a:rPr>
              <a:t> </a:t>
            </a:r>
            <a:r>
              <a:rPr lang="en-US" sz="2100" dirty="0" err="1" smtClean="0">
                <a:latin typeface="+mj-lt"/>
              </a:rPr>
              <a:t>Reduzierung</a:t>
            </a:r>
            <a:r>
              <a:rPr lang="en-US" sz="2100" dirty="0" smtClean="0">
                <a:latin typeface="+mj-lt"/>
              </a:rPr>
              <a:t> von </a:t>
            </a:r>
            <a:r>
              <a:rPr lang="en-US" sz="2100" dirty="0" err="1" smtClean="0">
                <a:latin typeface="+mj-lt"/>
              </a:rPr>
              <a:t>Transaktionskosten</a:t>
            </a:r>
            <a:r>
              <a:rPr lang="en-US" sz="2100" dirty="0" smtClean="0">
                <a:latin typeface="+mj-lt"/>
              </a:rPr>
              <a:t>: </a:t>
            </a:r>
            <a:r>
              <a:rPr lang="en-US" sz="2100" dirty="0" err="1" smtClean="0">
                <a:latin typeface="+mj-lt"/>
              </a:rPr>
              <a:t>Entscheidungs</a:t>
            </a:r>
            <a:r>
              <a:rPr lang="en-US" sz="2100" dirty="0" smtClean="0">
                <a:latin typeface="+mj-lt"/>
              </a:rPr>
              <a:t>-, </a:t>
            </a:r>
            <a:r>
              <a:rPr lang="en-US" sz="2100" dirty="0" err="1" smtClean="0">
                <a:latin typeface="+mj-lt"/>
              </a:rPr>
              <a:t>Recherche</a:t>
            </a:r>
            <a:r>
              <a:rPr lang="en-US" sz="2100" dirty="0" smtClean="0">
                <a:latin typeface="+mj-lt"/>
              </a:rPr>
              <a:t> und </a:t>
            </a:r>
            <a:r>
              <a:rPr lang="en-US" sz="2100" dirty="0" err="1" smtClean="0">
                <a:latin typeface="+mj-lt"/>
              </a:rPr>
              <a:t>Kommunikationskosten</a:t>
            </a:r>
            <a:endParaRPr lang="en-US" sz="2100" dirty="0" smtClean="0">
              <a:latin typeface="+mj-lt"/>
            </a:endParaRPr>
          </a:p>
          <a:p>
            <a:pPr marL="622300" lvl="2" indent="-269875" defTabSz="228600">
              <a:spcBef>
                <a:spcPts val="600"/>
              </a:spcBef>
              <a:spcAft>
                <a:spcPts val="600"/>
              </a:spcAft>
              <a:buClrTx/>
              <a:buFont typeface="Arial" charset="0"/>
              <a:buChar char="•"/>
            </a:pPr>
            <a:r>
              <a:rPr lang="en-US" sz="2100" dirty="0" err="1" smtClean="0">
                <a:latin typeface="+mj-lt"/>
              </a:rPr>
              <a:t>Leitfaden</a:t>
            </a:r>
            <a:r>
              <a:rPr lang="en-US" sz="2100" dirty="0" smtClean="0">
                <a:latin typeface="+mj-lt"/>
              </a:rPr>
              <a:t> auf </a:t>
            </a:r>
            <a:r>
              <a:rPr lang="en-US" sz="2100" dirty="0" err="1" smtClean="0">
                <a:latin typeface="+mj-lt"/>
              </a:rPr>
              <a:t>der</a:t>
            </a:r>
            <a:r>
              <a:rPr lang="en-US" sz="2100" dirty="0" smtClean="0">
                <a:latin typeface="+mj-lt"/>
              </a:rPr>
              <a:t> </a:t>
            </a:r>
            <a:r>
              <a:rPr lang="en-US" sz="2100" dirty="0" err="1" smtClean="0">
                <a:latin typeface="+mj-lt"/>
              </a:rPr>
              <a:t>Grundlage</a:t>
            </a:r>
            <a:r>
              <a:rPr lang="en-US" sz="2100" dirty="0" smtClean="0">
                <a:latin typeface="+mj-lt"/>
              </a:rPr>
              <a:t> </a:t>
            </a:r>
            <a:r>
              <a:rPr lang="en-US" sz="2100" dirty="0" err="1" smtClean="0">
                <a:latin typeface="+mj-lt"/>
              </a:rPr>
              <a:t>einer</a:t>
            </a:r>
            <a:r>
              <a:rPr lang="en-US" sz="2100" dirty="0" smtClean="0">
                <a:latin typeface="+mj-lt"/>
              </a:rPr>
              <a:t> Multi-Stakeholder-Initiative </a:t>
            </a:r>
            <a:r>
              <a:rPr lang="en-US" sz="2100" dirty="0" err="1" smtClean="0">
                <a:latin typeface="+mj-lt"/>
              </a:rPr>
              <a:t>für</a:t>
            </a:r>
            <a:r>
              <a:rPr lang="en-US" sz="2100" dirty="0" smtClean="0">
                <a:latin typeface="+mj-lt"/>
              </a:rPr>
              <a:t> </a:t>
            </a:r>
            <a:r>
              <a:rPr lang="en-US" sz="2100" dirty="0" err="1" smtClean="0">
                <a:latin typeface="+mj-lt"/>
              </a:rPr>
              <a:t>mehr</a:t>
            </a:r>
            <a:r>
              <a:rPr lang="en-US" sz="2100" dirty="0" smtClean="0">
                <a:latin typeface="+mj-lt"/>
              </a:rPr>
              <a:t> </a:t>
            </a:r>
            <a:r>
              <a:rPr lang="en-US" sz="2100" dirty="0" err="1" smtClean="0">
                <a:latin typeface="+mj-lt"/>
              </a:rPr>
              <a:t>Transparenz</a:t>
            </a:r>
            <a:r>
              <a:rPr lang="en-US" sz="2100" dirty="0" smtClean="0">
                <a:latin typeface="+mj-lt"/>
              </a:rPr>
              <a:t> und </a:t>
            </a:r>
            <a:r>
              <a:rPr lang="en-US" sz="2100" dirty="0" err="1" smtClean="0">
                <a:latin typeface="+mj-lt"/>
              </a:rPr>
              <a:t>Glaubwürdigkeit</a:t>
            </a:r>
            <a:r>
              <a:rPr lang="en-US" sz="2100" dirty="0" smtClean="0">
                <a:latin typeface="+mj-lt"/>
              </a:rPr>
              <a:t> von CSR </a:t>
            </a:r>
            <a:r>
              <a:rPr lang="en-US" sz="2100" dirty="0" err="1" smtClean="0">
                <a:latin typeface="+mj-lt"/>
              </a:rPr>
              <a:t>sowie</a:t>
            </a:r>
            <a:r>
              <a:rPr lang="en-US" sz="2100" dirty="0" smtClean="0">
                <a:latin typeface="+mj-lt"/>
              </a:rPr>
              <a:t> </a:t>
            </a:r>
            <a:r>
              <a:rPr lang="en-US" sz="2100" dirty="0" err="1" smtClean="0">
                <a:latin typeface="+mj-lt"/>
              </a:rPr>
              <a:t>Kommunikation</a:t>
            </a:r>
            <a:endParaRPr lang="en-US" sz="2100" dirty="0" smtClean="0">
              <a:latin typeface="+mj-lt"/>
            </a:endParaRPr>
          </a:p>
          <a:p>
            <a:pPr marL="622300" lvl="2" indent="-269875" defTabSz="228600">
              <a:spcBef>
                <a:spcPts val="600"/>
              </a:spcBef>
              <a:spcAft>
                <a:spcPts val="600"/>
              </a:spcAft>
              <a:buClrTx/>
              <a:buFont typeface="Arial" charset="0"/>
              <a:buChar char="•"/>
            </a:pPr>
            <a:r>
              <a:rPr lang="en-US" sz="2100" dirty="0" smtClean="0">
                <a:latin typeface="+mj-lt"/>
              </a:rPr>
              <a:t>Benchmarking tool</a:t>
            </a:r>
          </a:p>
          <a:p>
            <a:pPr marL="622300" lvl="2" indent="-269875" defTabSz="228600">
              <a:spcBef>
                <a:spcPts val="600"/>
              </a:spcBef>
              <a:spcAft>
                <a:spcPts val="600"/>
              </a:spcAft>
              <a:buClrTx/>
              <a:buFont typeface="Arial" charset="0"/>
              <a:buChar char="•"/>
            </a:pPr>
            <a:r>
              <a:rPr lang="en-US" sz="2100" dirty="0" smtClean="0">
                <a:latin typeface="+mj-lt"/>
                <a:hlinkClick r:id="rId3"/>
              </a:rPr>
              <a:t>www.globalreporting.org</a:t>
            </a:r>
            <a:r>
              <a:rPr lang="en-US" sz="2100" dirty="0" smtClean="0">
                <a:latin typeface="+mj-lt"/>
              </a:rPr>
              <a:t> (</a:t>
            </a:r>
            <a:r>
              <a:rPr lang="en-US" sz="2100" dirty="0" err="1" smtClean="0">
                <a:latin typeface="+mj-lt"/>
              </a:rPr>
              <a:t>siehe</a:t>
            </a:r>
            <a:r>
              <a:rPr lang="en-US" sz="2100" dirty="0" smtClean="0">
                <a:latin typeface="+mj-lt"/>
              </a:rPr>
              <a:t> </a:t>
            </a:r>
            <a:r>
              <a:rPr lang="en-US" sz="2100" dirty="0" err="1" smtClean="0">
                <a:latin typeface="+mj-lt"/>
              </a:rPr>
              <a:t>auch</a:t>
            </a:r>
            <a:r>
              <a:rPr lang="en-US" sz="2100" dirty="0" smtClean="0">
                <a:latin typeface="+mj-lt"/>
              </a:rPr>
              <a:t> </a:t>
            </a:r>
            <a:r>
              <a:rPr lang="en-US" sz="2100" dirty="0" err="1" smtClean="0">
                <a:latin typeface="+mj-lt"/>
              </a:rPr>
              <a:t>Auszüge</a:t>
            </a:r>
            <a:r>
              <a:rPr lang="en-US" sz="2100" dirty="0" smtClean="0">
                <a:latin typeface="+mj-lt"/>
              </a:rPr>
              <a:t> auf den </a:t>
            </a:r>
            <a:r>
              <a:rPr lang="en-US" sz="2100" dirty="0" err="1" smtClean="0">
                <a:latin typeface="+mj-lt"/>
              </a:rPr>
              <a:t>nachfolgenden</a:t>
            </a:r>
            <a:r>
              <a:rPr lang="en-US" sz="2100" dirty="0" smtClean="0">
                <a:latin typeface="+mj-lt"/>
              </a:rPr>
              <a:t> </a:t>
            </a:r>
            <a:r>
              <a:rPr lang="en-US" sz="2100" dirty="0" err="1" smtClean="0">
                <a:latin typeface="+mj-lt"/>
              </a:rPr>
              <a:t>Folien</a:t>
            </a:r>
            <a:r>
              <a:rPr lang="en-US" sz="2100" dirty="0" smtClean="0">
                <a:latin typeface="+mj-lt"/>
              </a:rPr>
              <a:t> </a:t>
            </a:r>
            <a:r>
              <a:rPr lang="en-US" sz="2100" dirty="0" err="1" smtClean="0">
                <a:latin typeface="+mj-lt"/>
              </a:rPr>
              <a:t>sowie</a:t>
            </a:r>
            <a:r>
              <a:rPr lang="en-US" sz="2100" dirty="0" smtClean="0">
                <a:latin typeface="+mj-lt"/>
              </a:rPr>
              <a:t> </a:t>
            </a:r>
            <a:r>
              <a:rPr lang="en-US" sz="2100" dirty="0" err="1" smtClean="0">
                <a:latin typeface="+mj-lt"/>
              </a:rPr>
              <a:t>Anhang</a:t>
            </a:r>
            <a:r>
              <a:rPr lang="en-US" sz="2100" dirty="0" smtClean="0">
                <a:latin typeface="+mj-lt"/>
              </a:rPr>
              <a:t> GRI 3 Guidelines)</a:t>
            </a:r>
          </a:p>
          <a:p>
            <a:pPr marL="269875" indent="-269875">
              <a:spcAft>
                <a:spcPts val="600"/>
              </a:spcAft>
              <a:buClrTx/>
              <a:defRPr/>
            </a:pPr>
            <a:endParaRPr lang="en-US" sz="1800" dirty="0" smtClean="0">
              <a:latin typeface="+mj-lt"/>
            </a:endParaRPr>
          </a:p>
        </p:txBody>
      </p:sp>
      <p:sp>
        <p:nvSpPr>
          <p:cNvPr id="11267" name="Rectangle 3"/>
          <p:cNvSpPr>
            <a:spLocks noGrp="1" noChangeArrowheads="1"/>
          </p:cNvSpPr>
          <p:nvPr>
            <p:ph type="title"/>
          </p:nvPr>
        </p:nvSpPr>
        <p:spPr>
          <a:noFill/>
        </p:spPr>
        <p:txBody>
          <a:bodyPr>
            <a:normAutofit/>
          </a:bodyPr>
          <a:lstStyle/>
          <a:p>
            <a:pPr marL="514350" indent="-514350"/>
            <a:r>
              <a:rPr lang="de-DE" sz="2800" dirty="0" smtClean="0"/>
              <a:t>CSR: Umsetzung im Unternehmen</a:t>
            </a:r>
            <a:endParaRPr lang="en-US" sz="2800" dirty="0" smtClean="0"/>
          </a:p>
        </p:txBody>
      </p:sp>
    </p:spTree>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sz="quarter" idx="1"/>
          </p:nvPr>
        </p:nvSpPr>
        <p:spPr/>
        <p:txBody>
          <a:bodyPr/>
          <a:lstStyle/>
          <a:p>
            <a:endParaRPr lang="de-DE"/>
          </a:p>
        </p:txBody>
      </p:sp>
      <p:sp>
        <p:nvSpPr>
          <p:cNvPr id="11267" name="Rectangle 3"/>
          <p:cNvSpPr>
            <a:spLocks noGrp="1" noChangeArrowheads="1"/>
          </p:cNvSpPr>
          <p:nvPr>
            <p:ph type="title"/>
          </p:nvPr>
        </p:nvSpPr>
        <p:spPr>
          <a:noFill/>
        </p:spPr>
        <p:txBody>
          <a:bodyPr>
            <a:normAutofit/>
          </a:bodyPr>
          <a:lstStyle/>
          <a:p>
            <a:pPr marL="514350" indent="-514350"/>
            <a:r>
              <a:rPr lang="de-DE" sz="2800" dirty="0" smtClean="0"/>
              <a:t>CSR: Umsetzung im Unternehmen</a:t>
            </a:r>
            <a:endParaRPr lang="en-US" sz="2800" dirty="0" smtClean="0"/>
          </a:p>
        </p:txBody>
      </p:sp>
      <p:pic>
        <p:nvPicPr>
          <p:cNvPr id="5" name="Picture 2"/>
          <p:cNvPicPr>
            <a:picLocks noChangeAspect="1" noChangeArrowheads="1"/>
          </p:cNvPicPr>
          <p:nvPr/>
        </p:nvPicPr>
        <p:blipFill>
          <a:blip r:embed="rId3" cstate="print"/>
          <a:srcRect/>
          <a:stretch>
            <a:fillRect/>
          </a:stretch>
        </p:blipFill>
        <p:spPr bwMode="auto">
          <a:xfrm>
            <a:off x="467544" y="1225004"/>
            <a:ext cx="6783388" cy="4940300"/>
          </a:xfrm>
          <a:prstGeom prst="rect">
            <a:avLst/>
          </a:prstGeom>
          <a:noFill/>
          <a:ln w="28575" algn="ctr">
            <a:noFill/>
            <a:miter lim="800000"/>
            <a:headEnd/>
            <a:tailEnd/>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PROMOS und PRME</a:t>
            </a:r>
            <a:endParaRPr lang="de-DE" dirty="0"/>
          </a:p>
        </p:txBody>
      </p:sp>
      <p:pic>
        <p:nvPicPr>
          <p:cNvPr id="7" name="Picture 2"/>
          <p:cNvPicPr>
            <a:picLocks noChangeAspect="1" noChangeArrowheads="1"/>
          </p:cNvPicPr>
          <p:nvPr/>
        </p:nvPicPr>
        <p:blipFill>
          <a:blip r:embed="rId2" cstate="print"/>
          <a:srcRect t="49132"/>
          <a:stretch>
            <a:fillRect/>
          </a:stretch>
        </p:blipFill>
        <p:spPr bwMode="auto">
          <a:xfrm>
            <a:off x="1080402" y="1772816"/>
            <a:ext cx="5507822" cy="4530016"/>
          </a:xfrm>
          <a:prstGeom prst="rect">
            <a:avLst/>
          </a:prstGeom>
          <a:noFill/>
          <a:ln w="9525">
            <a:noFill/>
            <a:miter lim="800000"/>
            <a:headEnd/>
            <a:tailEnd/>
          </a:ln>
        </p:spPr>
      </p:pic>
    </p:spTree>
    <p:extLst>
      <p:ext uri="{BB962C8B-B14F-4D97-AF65-F5344CB8AC3E}">
        <p14:creationId xmlns:p14="http://schemas.microsoft.com/office/powerpoint/2010/main" val="3327263208"/>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a:xfrm>
            <a:off x="457200" y="1268760"/>
            <a:ext cx="8435280" cy="1512168"/>
          </a:xfrm>
        </p:spPr>
        <p:txBody>
          <a:bodyPr>
            <a:normAutofit/>
          </a:bodyPr>
          <a:lstStyle/>
          <a:p>
            <a:pPr marL="269875" indent="-269875">
              <a:spcAft>
                <a:spcPts val="600"/>
              </a:spcAft>
              <a:buClrTx/>
              <a:buFont typeface="Arial" pitchFamily="34" charset="0"/>
              <a:buChar char="•"/>
              <a:defRPr/>
            </a:pPr>
            <a:r>
              <a:rPr lang="en-US" sz="2100" dirty="0" smtClean="0">
                <a:latin typeface="+mj-lt"/>
              </a:rPr>
              <a:t>Social Accountability International (SAI): </a:t>
            </a:r>
            <a:r>
              <a:rPr lang="en-US" sz="2100" dirty="0" err="1" smtClean="0">
                <a:latin typeface="+mj-lt"/>
              </a:rPr>
              <a:t>weltweit</a:t>
            </a:r>
            <a:r>
              <a:rPr lang="en-US" sz="2100" dirty="0" smtClean="0">
                <a:latin typeface="+mj-lt"/>
              </a:rPr>
              <a:t> </a:t>
            </a:r>
            <a:r>
              <a:rPr lang="en-US" sz="2100" dirty="0" err="1" smtClean="0">
                <a:latin typeface="+mj-lt"/>
              </a:rPr>
              <a:t>führende</a:t>
            </a:r>
            <a:r>
              <a:rPr lang="en-US" sz="2100" dirty="0" smtClean="0">
                <a:latin typeface="+mj-lt"/>
              </a:rPr>
              <a:t> </a:t>
            </a:r>
            <a:r>
              <a:rPr lang="en-US" sz="2100" dirty="0" err="1" smtClean="0">
                <a:latin typeface="+mj-lt"/>
              </a:rPr>
              <a:t>Weiterbildungsorganisation</a:t>
            </a:r>
            <a:r>
              <a:rPr lang="en-US" sz="2100" dirty="0" smtClean="0">
                <a:latin typeface="+mj-lt"/>
              </a:rPr>
              <a:t>, die </a:t>
            </a:r>
            <a:r>
              <a:rPr lang="en-US" sz="2100" dirty="0" err="1" smtClean="0">
                <a:latin typeface="+mj-lt"/>
              </a:rPr>
              <a:t>über</a:t>
            </a:r>
            <a:r>
              <a:rPr lang="en-US" sz="2100" dirty="0" smtClean="0">
                <a:latin typeface="+mj-lt"/>
              </a:rPr>
              <a:t> 20.000  </a:t>
            </a:r>
            <a:r>
              <a:rPr lang="en-US" sz="2100" dirty="0" err="1" smtClean="0">
                <a:latin typeface="+mj-lt"/>
              </a:rPr>
              <a:t>Fabrik</a:t>
            </a:r>
            <a:r>
              <a:rPr lang="en-US" sz="2100" dirty="0" smtClean="0">
                <a:latin typeface="+mj-lt"/>
              </a:rPr>
              <a:t>- und </a:t>
            </a:r>
            <a:r>
              <a:rPr lang="en-US" sz="2100" dirty="0" err="1" smtClean="0">
                <a:latin typeface="+mj-lt"/>
              </a:rPr>
              <a:t>Farmmanager</a:t>
            </a:r>
            <a:r>
              <a:rPr lang="en-US" sz="2100" dirty="0" smtClean="0">
                <a:latin typeface="+mj-lt"/>
              </a:rPr>
              <a:t>, </a:t>
            </a:r>
            <a:r>
              <a:rPr lang="en-US" sz="2100" dirty="0" err="1" smtClean="0">
                <a:latin typeface="+mj-lt"/>
              </a:rPr>
              <a:t>Arbeiter</a:t>
            </a:r>
            <a:r>
              <a:rPr lang="en-US" sz="2100" dirty="0" smtClean="0">
                <a:latin typeface="+mj-lt"/>
              </a:rPr>
              <a:t>, Brand- und </a:t>
            </a:r>
            <a:r>
              <a:rPr lang="en-US" sz="2100" dirty="0" err="1" smtClean="0">
                <a:latin typeface="+mj-lt"/>
              </a:rPr>
              <a:t>Umweltschutzverantwortliche</a:t>
            </a:r>
            <a:r>
              <a:rPr lang="en-US" sz="2100" dirty="0" smtClean="0">
                <a:latin typeface="+mj-lt"/>
              </a:rPr>
              <a:t>, </a:t>
            </a:r>
            <a:r>
              <a:rPr lang="en-US" sz="2100" dirty="0" err="1" smtClean="0">
                <a:latin typeface="+mj-lt"/>
              </a:rPr>
              <a:t>Prüfer</a:t>
            </a:r>
            <a:r>
              <a:rPr lang="en-US" sz="2100" dirty="0" smtClean="0">
                <a:latin typeface="+mj-lt"/>
              </a:rPr>
              <a:t>, </a:t>
            </a:r>
            <a:r>
              <a:rPr lang="en-US" sz="2100" dirty="0" err="1" smtClean="0">
                <a:latin typeface="+mj-lt"/>
              </a:rPr>
              <a:t>Gewerkschaftsvertreter</a:t>
            </a:r>
            <a:r>
              <a:rPr lang="en-US" sz="2100" dirty="0" smtClean="0">
                <a:latin typeface="+mj-lt"/>
              </a:rPr>
              <a:t> und </a:t>
            </a:r>
            <a:r>
              <a:rPr lang="en-US" sz="2100" dirty="0" err="1" smtClean="0">
                <a:latin typeface="+mj-lt"/>
              </a:rPr>
              <a:t>Menschenrechtsaktivisten</a:t>
            </a:r>
            <a:r>
              <a:rPr lang="en-US" sz="2100" dirty="0" smtClean="0">
                <a:latin typeface="+mj-lt"/>
              </a:rPr>
              <a:t> </a:t>
            </a:r>
            <a:r>
              <a:rPr lang="en-US" sz="2100" dirty="0" err="1" smtClean="0">
                <a:latin typeface="+mj-lt"/>
              </a:rPr>
              <a:t>geschult</a:t>
            </a:r>
            <a:r>
              <a:rPr lang="en-US" sz="2100" dirty="0" smtClean="0">
                <a:latin typeface="+mj-lt"/>
              </a:rPr>
              <a:t> hat.</a:t>
            </a:r>
            <a:endParaRPr lang="en-US" sz="1800" dirty="0" smtClean="0">
              <a:latin typeface="+mj-lt"/>
            </a:endParaRPr>
          </a:p>
          <a:p>
            <a:pPr marL="269875" indent="-269875">
              <a:spcAft>
                <a:spcPts val="600"/>
              </a:spcAft>
              <a:defRPr/>
            </a:pPr>
            <a:endParaRPr lang="en-US" sz="1800" dirty="0" smtClean="0">
              <a:latin typeface="+mj-lt"/>
            </a:endParaRPr>
          </a:p>
        </p:txBody>
      </p:sp>
      <p:sp>
        <p:nvSpPr>
          <p:cNvPr id="11267" name="Rectangle 3"/>
          <p:cNvSpPr>
            <a:spLocks noGrp="1" noChangeArrowheads="1"/>
          </p:cNvSpPr>
          <p:nvPr>
            <p:ph type="title"/>
          </p:nvPr>
        </p:nvSpPr>
        <p:spPr>
          <a:noFill/>
        </p:spPr>
        <p:txBody>
          <a:bodyPr>
            <a:normAutofit/>
          </a:bodyPr>
          <a:lstStyle/>
          <a:p>
            <a:pPr marL="514350" indent="-514350"/>
            <a:r>
              <a:rPr lang="de-DE" sz="2800" dirty="0" smtClean="0"/>
              <a:t>CSR: Umsetzung im Unternehmen</a:t>
            </a:r>
            <a:endParaRPr lang="en-US" sz="2800" dirty="0" smtClean="0"/>
          </a:p>
        </p:txBody>
      </p:sp>
      <p:pic>
        <p:nvPicPr>
          <p:cNvPr id="5" name="Picture 5"/>
          <p:cNvPicPr>
            <a:picLocks noChangeAspect="1" noChangeArrowheads="1"/>
          </p:cNvPicPr>
          <p:nvPr/>
        </p:nvPicPr>
        <p:blipFill>
          <a:blip r:embed="rId3" cstate="print"/>
          <a:srcRect/>
          <a:stretch>
            <a:fillRect/>
          </a:stretch>
        </p:blipFill>
        <p:spPr bwMode="auto">
          <a:xfrm>
            <a:off x="4644008" y="2996952"/>
            <a:ext cx="4032448" cy="3048426"/>
          </a:xfrm>
          <a:prstGeom prst="rect">
            <a:avLst/>
          </a:prstGeom>
          <a:noFill/>
          <a:ln w="28575" algn="ctr">
            <a:noFill/>
            <a:miter lim="800000"/>
            <a:headEnd/>
            <a:tailEnd/>
          </a:ln>
        </p:spPr>
      </p:pic>
      <p:sp>
        <p:nvSpPr>
          <p:cNvPr id="6" name="Textfeld 5"/>
          <p:cNvSpPr txBox="1"/>
          <p:nvPr/>
        </p:nvSpPr>
        <p:spPr>
          <a:xfrm>
            <a:off x="467544" y="2996952"/>
            <a:ext cx="3960440" cy="2954655"/>
          </a:xfrm>
          <a:prstGeom prst="rect">
            <a:avLst/>
          </a:prstGeom>
          <a:noFill/>
        </p:spPr>
        <p:txBody>
          <a:bodyPr wrap="square" rtlCol="0">
            <a:spAutoFit/>
          </a:bodyPr>
          <a:lstStyle/>
          <a:p>
            <a:pPr marL="269875" indent="-269875">
              <a:buFont typeface="Arial" pitchFamily="34" charset="0"/>
              <a:buChar char="•"/>
            </a:pPr>
            <a:r>
              <a:rPr lang="en-US" sz="2100" dirty="0" smtClean="0"/>
              <a:t>SA 8000 </a:t>
            </a:r>
            <a:r>
              <a:rPr lang="en-US" sz="2100" dirty="0" err="1" smtClean="0"/>
              <a:t>zertifiziert</a:t>
            </a:r>
            <a:r>
              <a:rPr lang="en-US" sz="2100" dirty="0" smtClean="0"/>
              <a:t> die </a:t>
            </a:r>
            <a:r>
              <a:rPr lang="en-US" sz="2100" dirty="0" err="1" smtClean="0"/>
              <a:t>Einhaltung</a:t>
            </a:r>
            <a:r>
              <a:rPr lang="en-US" sz="2100" dirty="0" smtClean="0"/>
              <a:t> </a:t>
            </a:r>
            <a:r>
              <a:rPr lang="en-US" sz="2100" dirty="0" err="1" smtClean="0"/>
              <a:t>der</a:t>
            </a:r>
            <a:r>
              <a:rPr lang="en-US" sz="2100" dirty="0" smtClean="0"/>
              <a:t> SA 8000 Standards </a:t>
            </a:r>
            <a:r>
              <a:rPr lang="en-US" sz="2100" dirty="0" err="1" smtClean="0"/>
              <a:t>zu</a:t>
            </a:r>
            <a:r>
              <a:rPr lang="en-US" sz="2100" dirty="0" smtClean="0"/>
              <a:t> </a:t>
            </a:r>
            <a:r>
              <a:rPr lang="en-US" sz="2100" dirty="0" err="1" smtClean="0"/>
              <a:t>Sozialer</a:t>
            </a:r>
            <a:r>
              <a:rPr lang="en-US" sz="2100" dirty="0" smtClean="0"/>
              <a:t> </a:t>
            </a:r>
            <a:r>
              <a:rPr lang="en-US" sz="2100" dirty="0" err="1" smtClean="0"/>
              <a:t>Nachhaltigkeit</a:t>
            </a:r>
            <a:r>
              <a:rPr lang="en-US" sz="2100" dirty="0" smtClean="0"/>
              <a:t> und hat </a:t>
            </a:r>
            <a:r>
              <a:rPr lang="en-US" sz="2100" dirty="0" err="1" smtClean="0"/>
              <a:t>bis</a:t>
            </a:r>
            <a:r>
              <a:rPr lang="en-US" sz="2100" dirty="0" smtClean="0"/>
              <a:t> 2010 </a:t>
            </a:r>
            <a:r>
              <a:rPr lang="en-US" sz="2100" dirty="0" err="1" smtClean="0"/>
              <a:t>über</a:t>
            </a:r>
            <a:r>
              <a:rPr lang="en-US" sz="2100" dirty="0" smtClean="0"/>
              <a:t> 2.400 </a:t>
            </a:r>
            <a:r>
              <a:rPr lang="en-US" sz="2100" dirty="0" err="1" smtClean="0"/>
              <a:t>Standorte</a:t>
            </a:r>
            <a:r>
              <a:rPr lang="en-US" sz="2100" dirty="0" smtClean="0"/>
              <a:t> in 65 </a:t>
            </a:r>
            <a:r>
              <a:rPr lang="en-US" sz="2100" dirty="0" err="1" smtClean="0"/>
              <a:t>Ländern</a:t>
            </a:r>
            <a:r>
              <a:rPr lang="en-US" sz="2100" dirty="0" smtClean="0"/>
              <a:t> und 65 </a:t>
            </a:r>
            <a:r>
              <a:rPr lang="en-US" sz="2100" dirty="0" err="1" smtClean="0"/>
              <a:t>Branchen</a:t>
            </a:r>
            <a:r>
              <a:rPr lang="en-US" sz="2100" dirty="0" smtClean="0"/>
              <a:t> </a:t>
            </a:r>
            <a:r>
              <a:rPr lang="en-US" sz="2100" dirty="0" err="1" smtClean="0"/>
              <a:t>mit</a:t>
            </a:r>
            <a:r>
              <a:rPr lang="en-US" sz="2100" dirty="0" smtClean="0"/>
              <a:t> </a:t>
            </a:r>
            <a:r>
              <a:rPr lang="en-US" sz="2100" dirty="0" err="1" smtClean="0"/>
              <a:t>mehr</a:t>
            </a:r>
            <a:r>
              <a:rPr lang="en-US" sz="2100" dirty="0" smtClean="0"/>
              <a:t> </a:t>
            </a:r>
            <a:r>
              <a:rPr lang="en-US" sz="2100" dirty="0" err="1" smtClean="0"/>
              <a:t>als</a:t>
            </a:r>
            <a:r>
              <a:rPr lang="en-US" sz="2100" dirty="0" smtClean="0"/>
              <a:t> 1,4 </a:t>
            </a:r>
            <a:r>
              <a:rPr lang="en-US" sz="2100" dirty="0" err="1" smtClean="0"/>
              <a:t>Millionen</a:t>
            </a:r>
            <a:r>
              <a:rPr lang="en-US" sz="2100" dirty="0" smtClean="0"/>
              <a:t> </a:t>
            </a:r>
            <a:r>
              <a:rPr lang="en-US" sz="2100" dirty="0" err="1" smtClean="0"/>
              <a:t>Mitarbeitern</a:t>
            </a:r>
            <a:r>
              <a:rPr lang="en-US" sz="2100" dirty="0" smtClean="0"/>
              <a:t> </a:t>
            </a:r>
            <a:r>
              <a:rPr lang="en-US" sz="2100" dirty="0" err="1" smtClean="0"/>
              <a:t>zertifiziert</a:t>
            </a:r>
            <a:r>
              <a:rPr lang="en-US" sz="2100" dirty="0" smtClean="0"/>
              <a:t>. </a:t>
            </a:r>
            <a:endParaRPr lang="de-DE" sz="2100" dirty="0" smtClean="0"/>
          </a:p>
          <a:p>
            <a:endParaRPr lang="de-DE" dirty="0"/>
          </a:p>
        </p:txBody>
      </p:sp>
    </p:spTree>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p:txBody>
          <a:bodyPr>
            <a:normAutofit/>
          </a:bodyPr>
          <a:lstStyle/>
          <a:p>
            <a:pPr marL="269875" lvl="1" indent="-269875">
              <a:spcBef>
                <a:spcPts val="600"/>
              </a:spcBef>
              <a:spcAft>
                <a:spcPts val="600"/>
              </a:spcAft>
              <a:buClrTx/>
              <a:buFont typeface="Arial" pitchFamily="34" charset="0"/>
              <a:buChar char="•"/>
              <a:defRPr/>
            </a:pPr>
            <a:r>
              <a:rPr lang="en-GB" sz="2100" dirty="0" smtClean="0">
                <a:latin typeface="+mj-lt"/>
              </a:rPr>
              <a:t>AA1000S Assurance Standard: </a:t>
            </a:r>
            <a:r>
              <a:rPr lang="en-GB" sz="2100" dirty="0" err="1" smtClean="0">
                <a:latin typeface="+mj-lt"/>
              </a:rPr>
              <a:t>Prüfungsstandard</a:t>
            </a:r>
            <a:r>
              <a:rPr lang="en-GB" sz="2100" dirty="0" smtClean="0">
                <a:latin typeface="+mj-lt"/>
              </a:rPr>
              <a:t> </a:t>
            </a:r>
            <a:r>
              <a:rPr lang="en-GB" sz="2100" dirty="0" err="1" smtClean="0">
                <a:latin typeface="+mj-lt"/>
              </a:rPr>
              <a:t>zur</a:t>
            </a:r>
            <a:r>
              <a:rPr lang="en-GB" sz="2100" dirty="0" smtClean="0">
                <a:latin typeface="+mj-lt"/>
              </a:rPr>
              <a:t> </a:t>
            </a:r>
            <a:r>
              <a:rPr lang="en-GB" sz="2100" dirty="0" err="1" smtClean="0">
                <a:latin typeface="+mj-lt"/>
              </a:rPr>
              <a:t>Zertifizierung</a:t>
            </a:r>
            <a:r>
              <a:rPr lang="en-GB" sz="2100" dirty="0" smtClean="0">
                <a:latin typeface="+mj-lt"/>
              </a:rPr>
              <a:t> von </a:t>
            </a:r>
            <a:r>
              <a:rPr lang="en-GB" sz="2100" dirty="0" err="1" smtClean="0">
                <a:latin typeface="+mj-lt"/>
              </a:rPr>
              <a:t>strategischem</a:t>
            </a:r>
            <a:r>
              <a:rPr lang="en-GB" sz="2100" dirty="0" smtClean="0">
                <a:latin typeface="+mj-lt"/>
              </a:rPr>
              <a:t> </a:t>
            </a:r>
            <a:r>
              <a:rPr lang="en-GB" sz="2100" dirty="0" err="1" smtClean="0">
                <a:latin typeface="+mj-lt"/>
              </a:rPr>
              <a:t>Nachhaltigkeits</a:t>
            </a:r>
            <a:r>
              <a:rPr lang="en-GB" sz="2100" dirty="0" smtClean="0">
                <a:latin typeface="+mj-lt"/>
              </a:rPr>
              <a:t>- und </a:t>
            </a:r>
            <a:r>
              <a:rPr lang="en-GB" sz="2100" dirty="0" err="1" smtClean="0">
                <a:latin typeface="+mj-lt"/>
              </a:rPr>
              <a:t>Stakeholderreporting</a:t>
            </a:r>
            <a:r>
              <a:rPr lang="en-GB" sz="2100" dirty="0" smtClean="0">
                <a:latin typeface="+mj-lt"/>
              </a:rPr>
              <a:t>- und management</a:t>
            </a:r>
          </a:p>
          <a:p>
            <a:pPr marL="269875" lvl="1" indent="-269875">
              <a:spcBef>
                <a:spcPts val="600"/>
              </a:spcBef>
              <a:spcAft>
                <a:spcPts val="600"/>
              </a:spcAft>
              <a:buClr>
                <a:schemeClr val="accent1"/>
              </a:buClr>
              <a:defRPr/>
            </a:pPr>
            <a:endParaRPr lang="en-GB" sz="1800" dirty="0" smtClean="0">
              <a:latin typeface="+mj-lt"/>
            </a:endParaRPr>
          </a:p>
          <a:p>
            <a:pPr marL="269875" lvl="1" indent="-269875">
              <a:spcBef>
                <a:spcPts val="600"/>
              </a:spcBef>
              <a:spcAft>
                <a:spcPts val="600"/>
              </a:spcAft>
              <a:buClr>
                <a:schemeClr val="accent1"/>
              </a:buClr>
              <a:defRPr/>
            </a:pPr>
            <a:endParaRPr lang="en-GB" sz="1800" dirty="0" smtClean="0">
              <a:latin typeface="+mj-lt"/>
            </a:endParaRPr>
          </a:p>
          <a:p>
            <a:pPr marL="269875" lvl="1" indent="-269875">
              <a:spcBef>
                <a:spcPts val="600"/>
              </a:spcBef>
              <a:spcAft>
                <a:spcPts val="600"/>
              </a:spcAft>
              <a:buClr>
                <a:schemeClr val="accent1"/>
              </a:buClr>
              <a:defRPr/>
            </a:pPr>
            <a:endParaRPr lang="en-GB" sz="1800" dirty="0" smtClean="0">
              <a:latin typeface="+mj-lt"/>
            </a:endParaRPr>
          </a:p>
          <a:p>
            <a:pPr marL="269875" lvl="1" indent="-269875">
              <a:spcBef>
                <a:spcPts val="600"/>
              </a:spcBef>
              <a:spcAft>
                <a:spcPts val="600"/>
              </a:spcAft>
              <a:buClr>
                <a:schemeClr val="accent1"/>
              </a:buClr>
              <a:defRPr/>
            </a:pPr>
            <a:endParaRPr lang="en-GB" sz="1800" dirty="0" smtClean="0">
              <a:latin typeface="+mj-lt"/>
            </a:endParaRPr>
          </a:p>
          <a:p>
            <a:pPr marL="269875" lvl="1" indent="-269875">
              <a:spcBef>
                <a:spcPts val="600"/>
              </a:spcBef>
              <a:spcAft>
                <a:spcPts val="600"/>
              </a:spcAft>
              <a:buClr>
                <a:schemeClr val="accent1"/>
              </a:buClr>
              <a:defRPr/>
            </a:pPr>
            <a:endParaRPr lang="en-GB" sz="1800" dirty="0" smtClean="0">
              <a:latin typeface="+mj-lt"/>
            </a:endParaRPr>
          </a:p>
          <a:p>
            <a:pPr marL="269875" lvl="1" indent="-269875">
              <a:spcBef>
                <a:spcPts val="600"/>
              </a:spcBef>
              <a:spcAft>
                <a:spcPts val="600"/>
              </a:spcAft>
              <a:buClr>
                <a:schemeClr val="accent1"/>
              </a:buClr>
              <a:defRPr/>
            </a:pPr>
            <a:endParaRPr lang="en-GB" sz="1800" dirty="0" smtClean="0">
              <a:latin typeface="+mj-lt"/>
            </a:endParaRPr>
          </a:p>
          <a:p>
            <a:pPr marL="269875" lvl="1" indent="-269875">
              <a:spcBef>
                <a:spcPts val="600"/>
              </a:spcBef>
              <a:spcAft>
                <a:spcPts val="600"/>
              </a:spcAft>
              <a:buClr>
                <a:schemeClr val="accent1"/>
              </a:buClr>
              <a:defRPr/>
            </a:pPr>
            <a:endParaRPr lang="en-GB" sz="1800" dirty="0" smtClean="0">
              <a:latin typeface="+mj-lt"/>
            </a:endParaRPr>
          </a:p>
          <a:p>
            <a:pPr marL="269875" indent="-269875">
              <a:spcAft>
                <a:spcPts val="600"/>
              </a:spcAft>
              <a:defRPr/>
            </a:pPr>
            <a:endParaRPr lang="en-US" sz="1800" dirty="0" smtClean="0">
              <a:latin typeface="+mj-lt"/>
            </a:endParaRPr>
          </a:p>
        </p:txBody>
      </p:sp>
      <p:sp>
        <p:nvSpPr>
          <p:cNvPr id="11267" name="Rectangle 3"/>
          <p:cNvSpPr>
            <a:spLocks noGrp="1" noChangeArrowheads="1"/>
          </p:cNvSpPr>
          <p:nvPr>
            <p:ph type="title"/>
          </p:nvPr>
        </p:nvSpPr>
        <p:spPr>
          <a:noFill/>
        </p:spPr>
        <p:txBody>
          <a:bodyPr>
            <a:normAutofit/>
          </a:bodyPr>
          <a:lstStyle/>
          <a:p>
            <a:pPr marL="514350" indent="-514350"/>
            <a:r>
              <a:rPr lang="de-DE" sz="2800" dirty="0" smtClean="0"/>
              <a:t>CSR: Umsetzung im Unternehmen</a:t>
            </a:r>
            <a:endParaRPr lang="en-US" sz="2800" dirty="0" smtClean="0"/>
          </a:p>
        </p:txBody>
      </p:sp>
      <p:pic>
        <p:nvPicPr>
          <p:cNvPr id="5" name="Picture 2"/>
          <p:cNvPicPr>
            <a:picLocks noChangeAspect="1" noChangeArrowheads="1"/>
          </p:cNvPicPr>
          <p:nvPr/>
        </p:nvPicPr>
        <p:blipFill>
          <a:blip r:embed="rId3" cstate="print"/>
          <a:srcRect/>
          <a:stretch>
            <a:fillRect/>
          </a:stretch>
        </p:blipFill>
        <p:spPr bwMode="auto">
          <a:xfrm>
            <a:off x="683568" y="2361034"/>
            <a:ext cx="5183187" cy="272415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683568" y="5136604"/>
            <a:ext cx="5000625" cy="1028700"/>
          </a:xfrm>
          <a:prstGeom prst="rect">
            <a:avLst/>
          </a:prstGeom>
          <a:noFill/>
          <a:ln w="9525">
            <a:noFill/>
            <a:miter lim="800000"/>
            <a:headEnd/>
            <a:tailEnd/>
          </a:ln>
        </p:spPr>
      </p:pic>
      <p:sp>
        <p:nvSpPr>
          <p:cNvPr id="7" name="Rechteck 7"/>
          <p:cNvSpPr>
            <a:spLocks noChangeArrowheads="1"/>
          </p:cNvSpPr>
          <p:nvPr/>
        </p:nvSpPr>
        <p:spPr bwMode="auto">
          <a:xfrm>
            <a:off x="755576" y="6237892"/>
            <a:ext cx="3024336" cy="215444"/>
          </a:xfrm>
          <a:prstGeom prst="rect">
            <a:avLst/>
          </a:prstGeom>
          <a:noFill/>
          <a:ln w="9525">
            <a:noFill/>
            <a:miter lim="800000"/>
            <a:headEnd/>
            <a:tailEnd/>
          </a:ln>
        </p:spPr>
        <p:txBody>
          <a:bodyPr wrap="square">
            <a:spAutoFit/>
          </a:bodyPr>
          <a:lstStyle/>
          <a:p>
            <a:pPr lvl="1"/>
            <a:r>
              <a:rPr lang="en-GB" sz="800" dirty="0">
                <a:latin typeface="+mj-lt"/>
              </a:rPr>
              <a:t>http://www.accountability.org/standards/index.html</a:t>
            </a:r>
          </a:p>
        </p:txBody>
      </p:sp>
    </p:spTree>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p:txBody>
          <a:bodyPr>
            <a:normAutofit/>
          </a:bodyPr>
          <a:lstStyle/>
          <a:p>
            <a:pPr marL="269875" indent="-269875">
              <a:spcAft>
                <a:spcPts val="600"/>
              </a:spcAft>
              <a:buClrTx/>
              <a:buFont typeface="Arial" pitchFamily="34" charset="0"/>
              <a:buChar char="•"/>
            </a:pPr>
            <a:r>
              <a:rPr lang="en-GB" sz="2100" dirty="0" err="1" smtClean="0">
                <a:latin typeface="+mj-lt"/>
              </a:rPr>
              <a:t>Probleme</a:t>
            </a:r>
            <a:r>
              <a:rPr lang="en-GB" sz="2100" dirty="0" smtClean="0">
                <a:latin typeface="+mj-lt"/>
              </a:rPr>
              <a:t> in </a:t>
            </a:r>
            <a:r>
              <a:rPr lang="en-GB" sz="2100" dirty="0" err="1" smtClean="0">
                <a:latin typeface="+mj-lt"/>
              </a:rPr>
              <a:t>der</a:t>
            </a:r>
            <a:r>
              <a:rPr lang="en-GB" sz="2100" dirty="0" smtClean="0">
                <a:latin typeface="+mj-lt"/>
              </a:rPr>
              <a:t> </a:t>
            </a:r>
            <a:r>
              <a:rPr lang="en-GB" sz="2100" dirty="0" err="1" smtClean="0">
                <a:latin typeface="+mj-lt"/>
              </a:rPr>
              <a:t>Anfangsphase</a:t>
            </a:r>
            <a:r>
              <a:rPr lang="en-GB" sz="2100" dirty="0" smtClean="0">
                <a:latin typeface="+mj-lt"/>
              </a:rPr>
              <a:t>?</a:t>
            </a:r>
          </a:p>
          <a:p>
            <a:pPr marL="669925" lvl="2" indent="-269875">
              <a:spcAft>
                <a:spcPts val="600"/>
              </a:spcAft>
              <a:buClrTx/>
              <a:buFont typeface="Arial" pitchFamily="34" charset="0"/>
              <a:buChar char="•"/>
            </a:pPr>
            <a:r>
              <a:rPr lang="en-GB" sz="2100" dirty="0" err="1" smtClean="0">
                <a:latin typeface="+mj-lt"/>
              </a:rPr>
              <a:t>Mangelnde</a:t>
            </a:r>
            <a:r>
              <a:rPr lang="en-GB" sz="2100" dirty="0" smtClean="0">
                <a:latin typeface="+mj-lt"/>
              </a:rPr>
              <a:t> </a:t>
            </a:r>
            <a:r>
              <a:rPr lang="en-GB" sz="2100" dirty="0" err="1" smtClean="0">
                <a:latin typeface="+mj-lt"/>
              </a:rPr>
              <a:t>Einigung</a:t>
            </a:r>
            <a:r>
              <a:rPr lang="en-GB" sz="2100" dirty="0" smtClean="0">
                <a:latin typeface="+mj-lt"/>
              </a:rPr>
              <a:t> </a:t>
            </a:r>
            <a:r>
              <a:rPr lang="en-GB" sz="2100" dirty="0" err="1" smtClean="0">
                <a:latin typeface="+mj-lt"/>
              </a:rPr>
              <a:t>über</a:t>
            </a:r>
            <a:r>
              <a:rPr lang="en-GB" sz="2100" dirty="0" smtClean="0">
                <a:latin typeface="+mj-lt"/>
              </a:rPr>
              <a:t> </a:t>
            </a:r>
            <a:r>
              <a:rPr lang="en-GB" sz="2100" dirty="0" err="1" smtClean="0">
                <a:latin typeface="+mj-lt"/>
              </a:rPr>
              <a:t>Definitionen</a:t>
            </a:r>
            <a:r>
              <a:rPr lang="en-GB" sz="2100" dirty="0" smtClean="0">
                <a:latin typeface="+mj-lt"/>
              </a:rPr>
              <a:t>, </a:t>
            </a:r>
            <a:r>
              <a:rPr lang="en-GB" sz="2100" dirty="0" err="1" smtClean="0">
                <a:latin typeface="+mj-lt"/>
              </a:rPr>
              <a:t>theoretische</a:t>
            </a:r>
            <a:r>
              <a:rPr lang="en-GB" sz="2100" dirty="0" smtClean="0">
                <a:latin typeface="+mj-lt"/>
              </a:rPr>
              <a:t> Basis, </a:t>
            </a:r>
            <a:r>
              <a:rPr lang="en-GB" sz="2100" dirty="0" err="1" smtClean="0">
                <a:latin typeface="+mj-lt"/>
              </a:rPr>
              <a:t>geeignete</a:t>
            </a:r>
            <a:r>
              <a:rPr lang="en-GB" sz="2100" dirty="0" smtClean="0">
                <a:latin typeface="+mj-lt"/>
              </a:rPr>
              <a:t> </a:t>
            </a:r>
            <a:r>
              <a:rPr lang="en-GB" sz="2100" dirty="0" err="1" smtClean="0">
                <a:latin typeface="+mj-lt"/>
              </a:rPr>
              <a:t>empirische</a:t>
            </a:r>
            <a:r>
              <a:rPr lang="en-GB" sz="2100" dirty="0" smtClean="0">
                <a:latin typeface="+mj-lt"/>
              </a:rPr>
              <a:t> </a:t>
            </a:r>
            <a:r>
              <a:rPr lang="en-GB" sz="2100" dirty="0" err="1" smtClean="0">
                <a:latin typeface="+mj-lt"/>
              </a:rPr>
              <a:t>Methoden</a:t>
            </a:r>
            <a:endParaRPr lang="en-GB" sz="2100" dirty="0" smtClean="0">
              <a:latin typeface="+mj-lt"/>
            </a:endParaRPr>
          </a:p>
          <a:p>
            <a:pPr marL="269875" indent="-269875">
              <a:spcAft>
                <a:spcPts val="600"/>
              </a:spcAft>
              <a:buClrTx/>
              <a:buFont typeface="Arial" pitchFamily="34" charset="0"/>
              <a:buChar char="•"/>
            </a:pPr>
            <a:r>
              <a:rPr lang="de-DE" sz="2100" dirty="0" smtClean="0">
                <a:latin typeface="+mj-lt"/>
              </a:rPr>
              <a:t>CSR in KMU?</a:t>
            </a:r>
          </a:p>
          <a:p>
            <a:pPr marL="269875" indent="-269875">
              <a:spcAft>
                <a:spcPts val="600"/>
              </a:spcAft>
              <a:buClrTx/>
              <a:buFont typeface="Arial" pitchFamily="34" charset="0"/>
              <a:buChar char="•"/>
            </a:pPr>
            <a:r>
              <a:rPr lang="de-DE" sz="2100" dirty="0" smtClean="0">
                <a:latin typeface="+mj-lt"/>
              </a:rPr>
              <a:t>Fokus auf das </a:t>
            </a:r>
            <a:r>
              <a:rPr lang="de-DE" sz="2100" u="sng" dirty="0" smtClean="0">
                <a:latin typeface="+mj-lt"/>
              </a:rPr>
              <a:t>Kerngeschäft</a:t>
            </a:r>
            <a:r>
              <a:rPr lang="de-DE" sz="2100" dirty="0" smtClean="0">
                <a:latin typeface="+mj-lt"/>
              </a:rPr>
              <a:t>?</a:t>
            </a:r>
          </a:p>
          <a:p>
            <a:pPr marL="669925" lvl="2" indent="-269875">
              <a:spcBef>
                <a:spcPts val="600"/>
              </a:spcBef>
              <a:spcAft>
                <a:spcPts val="600"/>
              </a:spcAft>
              <a:buClrTx/>
              <a:buFont typeface="Arial" pitchFamily="34" charset="0"/>
              <a:buChar char="•"/>
            </a:pPr>
            <a:r>
              <a:rPr lang="de-DE" sz="2100" dirty="0" smtClean="0">
                <a:latin typeface="+mj-lt"/>
              </a:rPr>
              <a:t>CSR: oftmals nur viele isolierte Projekte</a:t>
            </a:r>
          </a:p>
          <a:p>
            <a:pPr marL="269875" indent="-269875">
              <a:spcAft>
                <a:spcPts val="600"/>
              </a:spcAft>
              <a:buClrTx/>
              <a:buFont typeface="Arial" pitchFamily="34" charset="0"/>
              <a:buChar char="•"/>
            </a:pPr>
            <a:r>
              <a:rPr lang="de-DE" sz="2100" dirty="0" smtClean="0">
                <a:latin typeface="+mj-lt"/>
              </a:rPr>
              <a:t>Grundsatz der Wesentlichkeit?</a:t>
            </a:r>
          </a:p>
          <a:p>
            <a:pPr marL="727075" lvl="3" indent="-269875">
              <a:spcBef>
                <a:spcPts val="600"/>
              </a:spcBef>
              <a:spcAft>
                <a:spcPts val="600"/>
              </a:spcAft>
              <a:buClrTx/>
              <a:buFont typeface="Arial" pitchFamily="34" charset="0"/>
              <a:buChar char="•"/>
            </a:pPr>
            <a:r>
              <a:rPr lang="de-DE" sz="2100" dirty="0" smtClean="0">
                <a:latin typeface="+mj-lt"/>
              </a:rPr>
              <a:t>Siehe: Standard &amp; </a:t>
            </a:r>
            <a:r>
              <a:rPr lang="de-DE" sz="2100" dirty="0" err="1" smtClean="0">
                <a:latin typeface="+mj-lt"/>
              </a:rPr>
              <a:t>Poor‘s</a:t>
            </a:r>
            <a:r>
              <a:rPr lang="de-DE" sz="2100" dirty="0" smtClean="0">
                <a:latin typeface="+mj-lt"/>
              </a:rPr>
              <a:t> /  </a:t>
            </a:r>
            <a:r>
              <a:rPr lang="de-DE" sz="2100" dirty="0" err="1" smtClean="0">
                <a:latin typeface="+mj-lt"/>
              </a:rPr>
              <a:t>SustainAbility</a:t>
            </a:r>
            <a:r>
              <a:rPr lang="de-DE" sz="2100" dirty="0" smtClean="0">
                <a:latin typeface="+mj-lt"/>
              </a:rPr>
              <a:t> / UNEP (2006): Global Reportes </a:t>
            </a:r>
            <a:r>
              <a:rPr lang="de-DE" sz="2100" dirty="0" err="1" smtClean="0">
                <a:latin typeface="+mj-lt"/>
              </a:rPr>
              <a:t>program</a:t>
            </a:r>
            <a:endParaRPr lang="de-DE" sz="2100" dirty="0" smtClean="0">
              <a:latin typeface="+mj-lt"/>
            </a:endParaRPr>
          </a:p>
          <a:p>
            <a:pPr marL="727075" lvl="3" indent="-269875">
              <a:spcBef>
                <a:spcPts val="600"/>
              </a:spcBef>
              <a:spcAft>
                <a:spcPts val="600"/>
              </a:spcAft>
              <a:buClrTx/>
              <a:buFont typeface="Arial" pitchFamily="34" charset="0"/>
              <a:buChar char="•"/>
            </a:pPr>
            <a:r>
              <a:rPr lang="de-DE" sz="2100" dirty="0" smtClean="0">
                <a:latin typeface="+mj-lt"/>
              </a:rPr>
              <a:t>http://www.sustainability.com/researchandadvocacy/program_article.asp?id=458</a:t>
            </a:r>
          </a:p>
          <a:p>
            <a:pPr marL="269875" indent="-269875">
              <a:spcAft>
                <a:spcPts val="600"/>
              </a:spcAft>
              <a:defRPr/>
            </a:pPr>
            <a:endParaRPr lang="en-US" sz="1800" dirty="0" smtClean="0">
              <a:latin typeface="+mj-lt"/>
            </a:endParaRPr>
          </a:p>
        </p:txBody>
      </p:sp>
      <p:sp>
        <p:nvSpPr>
          <p:cNvPr id="11267" name="Rectangle 3"/>
          <p:cNvSpPr>
            <a:spLocks noGrp="1" noChangeArrowheads="1"/>
          </p:cNvSpPr>
          <p:nvPr>
            <p:ph type="title"/>
          </p:nvPr>
        </p:nvSpPr>
        <p:spPr>
          <a:noFill/>
        </p:spPr>
        <p:txBody>
          <a:bodyPr>
            <a:normAutofit/>
          </a:bodyPr>
          <a:lstStyle/>
          <a:p>
            <a:pPr marL="514350" indent="-514350"/>
            <a:r>
              <a:rPr lang="de-DE" sz="2800" dirty="0" smtClean="0"/>
              <a:t>CSR: Herausforderungen</a:t>
            </a:r>
            <a:endParaRPr lang="en-US" sz="2800" dirty="0" smtClean="0"/>
          </a:p>
        </p:txBody>
      </p:sp>
    </p:spTree>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p:txBody>
          <a:bodyPr>
            <a:noAutofit/>
          </a:bodyPr>
          <a:lstStyle/>
          <a:p>
            <a:pPr marL="269875" indent="-269875">
              <a:spcAft>
                <a:spcPts val="600"/>
              </a:spcAft>
              <a:buClrTx/>
              <a:buFont typeface="Arial" pitchFamily="34" charset="0"/>
              <a:buChar char="•"/>
            </a:pPr>
            <a:r>
              <a:rPr lang="de-DE" sz="2100" dirty="0" smtClean="0">
                <a:latin typeface="+mj-lt"/>
              </a:rPr>
              <a:t>Substanzielle Entwicklungswirksamkeit?</a:t>
            </a:r>
          </a:p>
          <a:p>
            <a:pPr marL="269875" indent="-269875">
              <a:spcAft>
                <a:spcPts val="600"/>
              </a:spcAft>
              <a:buClrTx/>
              <a:buFont typeface="Arial" pitchFamily="34" charset="0"/>
              <a:buChar char="•"/>
            </a:pPr>
            <a:r>
              <a:rPr lang="de-DE" sz="2100" dirty="0" smtClean="0">
                <a:latin typeface="+mj-lt"/>
              </a:rPr>
              <a:t>Glaubwürdigkeit und Trittbrettfahrerprobleme</a:t>
            </a:r>
          </a:p>
          <a:p>
            <a:pPr marL="669925" lvl="2" indent="-269875">
              <a:spcBef>
                <a:spcPts val="600"/>
              </a:spcBef>
              <a:spcAft>
                <a:spcPts val="600"/>
              </a:spcAft>
              <a:buClrTx/>
              <a:buFont typeface="Arial" pitchFamily="34" charset="0"/>
              <a:buChar char="•"/>
            </a:pPr>
            <a:r>
              <a:rPr lang="de-DE" sz="2100" dirty="0" smtClean="0">
                <a:latin typeface="+mj-lt"/>
              </a:rPr>
              <a:t>Berichte über Aktivitäten ohne substanzielles Engagement</a:t>
            </a:r>
          </a:p>
          <a:p>
            <a:pPr marL="669925" lvl="2" indent="-269875">
              <a:spcBef>
                <a:spcPts val="600"/>
              </a:spcBef>
              <a:spcAft>
                <a:spcPts val="600"/>
              </a:spcAft>
              <a:buClrTx/>
              <a:buFont typeface="Arial" pitchFamily="34" charset="0"/>
              <a:buChar char="•"/>
            </a:pPr>
            <a:r>
              <a:rPr lang="de-DE" sz="2100" dirty="0" smtClean="0">
                <a:latin typeface="+mj-lt"/>
              </a:rPr>
              <a:t>Verhaltenskodex und Global Compact teilweise wenig verlässlich?</a:t>
            </a:r>
          </a:p>
          <a:p>
            <a:pPr marL="1184275" lvl="4" indent="-269875">
              <a:spcBef>
                <a:spcPts val="600"/>
              </a:spcBef>
              <a:spcAft>
                <a:spcPts val="600"/>
              </a:spcAft>
              <a:buClrTx/>
              <a:buFont typeface="Arial" pitchFamily="34" charset="0"/>
              <a:buChar char="•"/>
            </a:pPr>
            <a:r>
              <a:rPr lang="de-DE" sz="2100" dirty="0" smtClean="0">
                <a:latin typeface="+mj-lt"/>
              </a:rPr>
              <a:t>Siehe: </a:t>
            </a:r>
            <a:r>
              <a:rPr lang="de-DE" sz="2100" dirty="0" err="1" smtClean="0">
                <a:latin typeface="+mj-lt"/>
              </a:rPr>
              <a:t>SustainAbility</a:t>
            </a:r>
            <a:r>
              <a:rPr lang="de-DE" sz="2100" dirty="0" smtClean="0">
                <a:latin typeface="+mj-lt"/>
              </a:rPr>
              <a:t> (2004): „</a:t>
            </a:r>
            <a:r>
              <a:rPr lang="de-DE" sz="2100" dirty="0" err="1" smtClean="0">
                <a:latin typeface="+mj-lt"/>
              </a:rPr>
              <a:t>Gearing</a:t>
            </a:r>
            <a:r>
              <a:rPr lang="de-DE" sz="2100" dirty="0" smtClean="0">
                <a:latin typeface="+mj-lt"/>
              </a:rPr>
              <a:t> </a:t>
            </a:r>
            <a:r>
              <a:rPr lang="de-DE" sz="2100" dirty="0" err="1" smtClean="0">
                <a:latin typeface="+mj-lt"/>
              </a:rPr>
              <a:t>up</a:t>
            </a:r>
            <a:r>
              <a:rPr lang="de-DE" sz="2100" dirty="0" smtClean="0">
                <a:latin typeface="+mj-lt"/>
              </a:rPr>
              <a:t>: </a:t>
            </a:r>
            <a:r>
              <a:rPr lang="de-DE" sz="2100" dirty="0" err="1" smtClean="0">
                <a:latin typeface="+mj-lt"/>
              </a:rPr>
              <a:t>from</a:t>
            </a:r>
            <a:r>
              <a:rPr lang="de-DE" sz="2100" dirty="0" smtClean="0">
                <a:latin typeface="+mj-lt"/>
              </a:rPr>
              <a:t> Corporate </a:t>
            </a:r>
            <a:r>
              <a:rPr lang="de-DE" sz="2100" dirty="0" err="1" smtClean="0">
                <a:latin typeface="+mj-lt"/>
              </a:rPr>
              <a:t>Responsibility</a:t>
            </a:r>
            <a:r>
              <a:rPr lang="de-DE" sz="2100" dirty="0" smtClean="0">
                <a:latin typeface="+mj-lt"/>
              </a:rPr>
              <a:t> </a:t>
            </a:r>
            <a:r>
              <a:rPr lang="de-DE" sz="2100" dirty="0" err="1" smtClean="0">
                <a:latin typeface="+mj-lt"/>
              </a:rPr>
              <a:t>to</a:t>
            </a:r>
            <a:r>
              <a:rPr lang="de-DE" sz="2100" dirty="0" smtClean="0">
                <a:latin typeface="+mj-lt"/>
              </a:rPr>
              <a:t> </a:t>
            </a:r>
            <a:r>
              <a:rPr lang="de-DE" sz="2100" dirty="0" err="1" smtClean="0">
                <a:latin typeface="+mj-lt"/>
              </a:rPr>
              <a:t>Good</a:t>
            </a:r>
            <a:r>
              <a:rPr lang="de-DE" sz="2100" dirty="0" smtClean="0">
                <a:latin typeface="+mj-lt"/>
              </a:rPr>
              <a:t> </a:t>
            </a:r>
            <a:r>
              <a:rPr lang="de-DE" sz="2100" dirty="0" err="1" smtClean="0">
                <a:latin typeface="+mj-lt"/>
              </a:rPr>
              <a:t>Governance</a:t>
            </a:r>
            <a:r>
              <a:rPr lang="de-DE" sz="2100" dirty="0" smtClean="0">
                <a:latin typeface="+mj-lt"/>
              </a:rPr>
              <a:t>“ </a:t>
            </a:r>
            <a:r>
              <a:rPr lang="de-DE" sz="2100" dirty="0" err="1" smtClean="0">
                <a:latin typeface="+mj-lt"/>
              </a:rPr>
              <a:t>and</a:t>
            </a:r>
            <a:r>
              <a:rPr lang="de-DE" sz="2100" dirty="0" smtClean="0">
                <a:latin typeface="+mj-lt"/>
              </a:rPr>
              <a:t> </a:t>
            </a:r>
            <a:r>
              <a:rPr lang="de-DE" sz="2100" dirty="0" err="1" smtClean="0">
                <a:latin typeface="+mj-lt"/>
              </a:rPr>
              <a:t>Scalable</a:t>
            </a:r>
            <a:r>
              <a:rPr lang="de-DE" sz="2100" dirty="0" smtClean="0">
                <a:latin typeface="+mj-lt"/>
              </a:rPr>
              <a:t> Solutions, und:</a:t>
            </a:r>
          </a:p>
          <a:p>
            <a:pPr marL="1184275" lvl="4" indent="-269875">
              <a:spcBef>
                <a:spcPts val="600"/>
              </a:spcBef>
              <a:spcAft>
                <a:spcPts val="600"/>
              </a:spcAft>
              <a:buClrTx/>
              <a:buFont typeface="Arial" pitchFamily="34" charset="0"/>
              <a:buChar char="•"/>
            </a:pPr>
            <a:r>
              <a:rPr lang="de-DE" sz="2100" dirty="0" smtClean="0">
                <a:latin typeface="+mj-lt"/>
              </a:rPr>
              <a:t>http://www.sustainability.com/aboutsustainability/ </a:t>
            </a:r>
            <a:r>
              <a:rPr lang="de-DE" sz="2100" dirty="0" err="1" smtClean="0">
                <a:latin typeface="+mj-lt"/>
              </a:rPr>
              <a:t>article_previous.asp?id</a:t>
            </a:r>
            <a:r>
              <a:rPr lang="de-DE" sz="2100" dirty="0" smtClean="0">
                <a:latin typeface="+mj-lt"/>
              </a:rPr>
              <a:t>=133 </a:t>
            </a:r>
          </a:p>
          <a:p>
            <a:pPr marL="269875" indent="-269875">
              <a:spcAft>
                <a:spcPts val="600"/>
              </a:spcAft>
              <a:buClrTx/>
              <a:buFont typeface="Arial" pitchFamily="34" charset="0"/>
              <a:buChar char="•"/>
            </a:pPr>
            <a:r>
              <a:rPr lang="de-DE" sz="2100" dirty="0" smtClean="0">
                <a:latin typeface="+mj-lt"/>
              </a:rPr>
              <a:t>Verbindung und Koordination internationalen Organisationen und Entwicklungsstrategien </a:t>
            </a:r>
            <a:r>
              <a:rPr lang="en-US" sz="2100" dirty="0" smtClean="0">
                <a:latin typeface="+mj-lt"/>
              </a:rPr>
              <a:t>(MDGs)</a:t>
            </a:r>
          </a:p>
          <a:p>
            <a:pPr marL="727075" lvl="3" indent="-269875">
              <a:spcBef>
                <a:spcPts val="600"/>
              </a:spcBef>
              <a:spcAft>
                <a:spcPts val="600"/>
              </a:spcAft>
              <a:buClrTx/>
              <a:buFont typeface="Arial" pitchFamily="34" charset="0"/>
              <a:buChar char="•"/>
            </a:pPr>
            <a:r>
              <a:rPr lang="en-US" sz="2100" dirty="0" err="1" smtClean="0">
                <a:latin typeface="+mj-lt"/>
                <a:cs typeface="Arial" charset="0"/>
              </a:rPr>
              <a:t>Erste</a:t>
            </a:r>
            <a:r>
              <a:rPr lang="en-US" sz="2100" dirty="0" smtClean="0">
                <a:latin typeface="+mj-lt"/>
                <a:cs typeface="Arial" charset="0"/>
              </a:rPr>
              <a:t> MNCs </a:t>
            </a:r>
            <a:r>
              <a:rPr lang="en-US" sz="2100" dirty="0" err="1" smtClean="0">
                <a:latin typeface="+mj-lt"/>
                <a:cs typeface="Arial" charset="0"/>
              </a:rPr>
              <a:t>berichten</a:t>
            </a:r>
            <a:r>
              <a:rPr lang="en-US" sz="2100" dirty="0" smtClean="0">
                <a:latin typeface="+mj-lt"/>
                <a:cs typeface="Arial" charset="0"/>
              </a:rPr>
              <a:t> </a:t>
            </a:r>
            <a:r>
              <a:rPr lang="en-US" sz="2100" dirty="0" err="1" smtClean="0">
                <a:latin typeface="+mj-lt"/>
                <a:cs typeface="Arial" charset="0"/>
              </a:rPr>
              <a:t>über</a:t>
            </a:r>
            <a:r>
              <a:rPr lang="en-US" sz="2100" dirty="0" smtClean="0">
                <a:latin typeface="+mj-lt"/>
                <a:cs typeface="Arial" charset="0"/>
              </a:rPr>
              <a:t> </a:t>
            </a:r>
            <a:r>
              <a:rPr lang="en-US" sz="2100" dirty="0" err="1" smtClean="0">
                <a:latin typeface="+mj-lt"/>
                <a:cs typeface="Arial" charset="0"/>
              </a:rPr>
              <a:t>ihre</a:t>
            </a:r>
            <a:r>
              <a:rPr lang="en-US" sz="2100" dirty="0" smtClean="0">
                <a:latin typeface="+mj-lt"/>
                <a:cs typeface="Arial" charset="0"/>
              </a:rPr>
              <a:t> MDG-</a:t>
            </a:r>
            <a:r>
              <a:rPr lang="en-US" sz="2100" dirty="0" err="1" smtClean="0">
                <a:latin typeface="+mj-lt"/>
                <a:cs typeface="Arial" charset="0"/>
              </a:rPr>
              <a:t>Beiträge</a:t>
            </a:r>
            <a:endParaRPr lang="en-US" sz="2100" dirty="0" smtClean="0">
              <a:latin typeface="+mj-lt"/>
            </a:endParaRPr>
          </a:p>
          <a:p>
            <a:pPr marL="269875" indent="-269875">
              <a:spcAft>
                <a:spcPts val="600"/>
              </a:spcAft>
              <a:defRPr/>
            </a:pPr>
            <a:endParaRPr lang="en-US" sz="1800" dirty="0" smtClean="0">
              <a:latin typeface="+mj-lt"/>
            </a:endParaRPr>
          </a:p>
        </p:txBody>
      </p:sp>
      <p:sp>
        <p:nvSpPr>
          <p:cNvPr id="11267" name="Rectangle 3"/>
          <p:cNvSpPr>
            <a:spLocks noGrp="1" noChangeArrowheads="1"/>
          </p:cNvSpPr>
          <p:nvPr>
            <p:ph type="title"/>
          </p:nvPr>
        </p:nvSpPr>
        <p:spPr>
          <a:noFill/>
        </p:spPr>
        <p:txBody>
          <a:bodyPr>
            <a:normAutofit/>
          </a:bodyPr>
          <a:lstStyle/>
          <a:p>
            <a:pPr marL="514350" indent="-514350"/>
            <a:r>
              <a:rPr lang="de-DE" sz="2800" dirty="0" smtClean="0"/>
              <a:t>CSR: Herausforderungen</a:t>
            </a:r>
            <a:endParaRPr lang="en-US" sz="2800" dirty="0" smtClean="0"/>
          </a:p>
        </p:txBody>
      </p:sp>
    </p:spTree>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sz="quarter" idx="1"/>
          </p:nvPr>
        </p:nvSpPr>
        <p:spPr/>
        <p:txBody>
          <a:bodyPr>
            <a:normAutofit/>
          </a:bodyPr>
          <a:lstStyle/>
          <a:p>
            <a:pPr marL="285750" lvl="1">
              <a:spcAft>
                <a:spcPts val="600"/>
              </a:spcAft>
              <a:buClrTx/>
              <a:buFont typeface="Arial" pitchFamily="34" charset="0"/>
              <a:buChar char="•"/>
              <a:tabLst>
                <a:tab pos="801688" algn="l"/>
              </a:tabLst>
            </a:pPr>
            <a:r>
              <a:rPr lang="en-US" sz="2100" dirty="0" err="1" smtClean="0">
                <a:latin typeface="+mj-lt"/>
              </a:rPr>
              <a:t>Verantwortlichkeit</a:t>
            </a:r>
            <a:r>
              <a:rPr lang="en-US" sz="2100" dirty="0" smtClean="0">
                <a:latin typeface="+mj-lt"/>
              </a:rPr>
              <a:t>: Lobbying und CSR</a:t>
            </a:r>
          </a:p>
          <a:p>
            <a:pPr marL="285750" lvl="1">
              <a:spcAft>
                <a:spcPts val="600"/>
              </a:spcAft>
              <a:buClrTx/>
              <a:buFont typeface="Arial" pitchFamily="34" charset="0"/>
              <a:buChar char="•"/>
              <a:tabLst>
                <a:tab pos="801688" algn="l"/>
              </a:tabLst>
            </a:pPr>
            <a:r>
              <a:rPr lang="en-US" sz="2100" dirty="0" err="1" smtClean="0">
                <a:latin typeface="+mj-lt"/>
              </a:rPr>
              <a:t>Kann</a:t>
            </a:r>
            <a:r>
              <a:rPr lang="en-US" sz="2100" dirty="0" smtClean="0">
                <a:latin typeface="+mj-lt"/>
              </a:rPr>
              <a:t> CSR </a:t>
            </a:r>
            <a:r>
              <a:rPr lang="en-US" sz="2100" dirty="0" err="1" smtClean="0">
                <a:latin typeface="+mj-lt"/>
              </a:rPr>
              <a:t>fehlende</a:t>
            </a:r>
            <a:r>
              <a:rPr lang="en-US" sz="2100" dirty="0" smtClean="0">
                <a:latin typeface="+mj-lt"/>
              </a:rPr>
              <a:t> </a:t>
            </a:r>
            <a:r>
              <a:rPr lang="en-US" sz="2100" dirty="0" err="1" smtClean="0">
                <a:latin typeface="+mj-lt"/>
              </a:rPr>
              <a:t>Rahmenregeln</a:t>
            </a:r>
            <a:r>
              <a:rPr lang="en-US" sz="2100" dirty="0" smtClean="0">
                <a:latin typeface="+mj-lt"/>
              </a:rPr>
              <a:t> und </a:t>
            </a:r>
            <a:r>
              <a:rPr lang="en-US" sz="2100" dirty="0" err="1" smtClean="0">
                <a:latin typeface="+mj-lt"/>
              </a:rPr>
              <a:t>Gesetze</a:t>
            </a:r>
            <a:r>
              <a:rPr lang="en-US" sz="2100" dirty="0" smtClean="0">
                <a:latin typeface="+mj-lt"/>
              </a:rPr>
              <a:t> </a:t>
            </a:r>
            <a:r>
              <a:rPr lang="en-US" sz="2100" dirty="0" err="1" smtClean="0">
                <a:latin typeface="+mj-lt"/>
              </a:rPr>
              <a:t>vollstän</a:t>
            </a:r>
            <a:r>
              <a:rPr lang="en-US" sz="2100" dirty="0" smtClean="0">
                <a:latin typeface="+mj-lt"/>
              </a:rPr>
              <a:t>-dig </a:t>
            </a:r>
            <a:r>
              <a:rPr lang="en-US" sz="2100" dirty="0" err="1" smtClean="0">
                <a:latin typeface="+mj-lt"/>
              </a:rPr>
              <a:t>ersetzen</a:t>
            </a:r>
            <a:r>
              <a:rPr lang="en-US" sz="2100" dirty="0" smtClean="0">
                <a:latin typeface="+mj-lt"/>
              </a:rPr>
              <a:t> und </a:t>
            </a:r>
            <a:r>
              <a:rPr lang="en-US" sz="2100" dirty="0" err="1" smtClean="0">
                <a:latin typeface="+mj-lt"/>
              </a:rPr>
              <a:t>Staatsversagen</a:t>
            </a:r>
            <a:r>
              <a:rPr lang="en-US" sz="2100" dirty="0" smtClean="0">
                <a:latin typeface="+mj-lt"/>
              </a:rPr>
              <a:t> </a:t>
            </a:r>
            <a:r>
              <a:rPr lang="en-US" sz="2100" dirty="0" err="1" smtClean="0">
                <a:latin typeface="+mj-lt"/>
              </a:rPr>
              <a:t>ausgleichen</a:t>
            </a:r>
            <a:r>
              <a:rPr lang="en-US" sz="2100" dirty="0" smtClean="0">
                <a:latin typeface="+mj-lt"/>
              </a:rPr>
              <a:t>?</a:t>
            </a:r>
          </a:p>
          <a:p>
            <a:pPr marL="285750" lvl="1">
              <a:spcAft>
                <a:spcPts val="600"/>
              </a:spcAft>
              <a:buClrTx/>
              <a:buFont typeface="Arial" pitchFamily="34" charset="0"/>
              <a:buChar char="•"/>
              <a:tabLst>
                <a:tab pos="801688" algn="l"/>
              </a:tabLst>
            </a:pPr>
            <a:r>
              <a:rPr lang="en-US" sz="2100" dirty="0" err="1" smtClean="0">
                <a:latin typeface="+mj-lt"/>
              </a:rPr>
              <a:t>Unzulänglichkeiten</a:t>
            </a:r>
            <a:r>
              <a:rPr lang="en-US" sz="2100" dirty="0" smtClean="0">
                <a:latin typeface="+mj-lt"/>
              </a:rPr>
              <a:t> </a:t>
            </a:r>
            <a:r>
              <a:rPr lang="en-US" sz="2100" dirty="0" err="1" smtClean="0">
                <a:latin typeface="+mj-lt"/>
              </a:rPr>
              <a:t>eines</a:t>
            </a:r>
            <a:r>
              <a:rPr lang="en-US" sz="2100" dirty="0" smtClean="0">
                <a:latin typeface="+mj-lt"/>
              </a:rPr>
              <a:t> </a:t>
            </a:r>
            <a:r>
              <a:rPr lang="en-US" sz="2100" u="sng" dirty="0" err="1" smtClean="0">
                <a:latin typeface="+mj-lt"/>
              </a:rPr>
              <a:t>freiwilligen</a:t>
            </a:r>
            <a:r>
              <a:rPr lang="en-US" sz="2100" dirty="0" smtClean="0">
                <a:latin typeface="+mj-lt"/>
              </a:rPr>
              <a:t> Standards</a:t>
            </a:r>
          </a:p>
          <a:p>
            <a:pPr marL="742950" lvl="3" indent="-285750">
              <a:buClrTx/>
              <a:buFont typeface="Arial" pitchFamily="34" charset="0"/>
              <a:buChar char="•"/>
              <a:tabLst>
                <a:tab pos="801688" algn="l"/>
              </a:tabLst>
            </a:pPr>
            <a:r>
              <a:rPr lang="en-GB" sz="2100" dirty="0" err="1" smtClean="0">
                <a:latin typeface="+mj-lt"/>
              </a:rPr>
              <a:t>Im</a:t>
            </a:r>
            <a:r>
              <a:rPr lang="en-GB" sz="2100" dirty="0" smtClean="0">
                <a:latin typeface="+mj-lt"/>
              </a:rPr>
              <a:t> </a:t>
            </a:r>
            <a:r>
              <a:rPr lang="en-GB" sz="2100" dirty="0" err="1" smtClean="0">
                <a:latin typeface="+mj-lt"/>
              </a:rPr>
              <a:t>internationalen</a:t>
            </a:r>
            <a:r>
              <a:rPr lang="en-GB" sz="2100" dirty="0" smtClean="0">
                <a:latin typeface="+mj-lt"/>
              </a:rPr>
              <a:t> </a:t>
            </a:r>
            <a:r>
              <a:rPr lang="en-GB" sz="2100" dirty="0" err="1" smtClean="0">
                <a:latin typeface="+mj-lt"/>
              </a:rPr>
              <a:t>Wettbewerb</a:t>
            </a:r>
            <a:r>
              <a:rPr lang="en-GB" sz="2100" dirty="0" smtClean="0">
                <a:latin typeface="+mj-lt"/>
              </a:rPr>
              <a:t> </a:t>
            </a:r>
            <a:r>
              <a:rPr lang="en-GB" sz="2100" dirty="0" err="1" smtClean="0">
                <a:latin typeface="+mj-lt"/>
              </a:rPr>
              <a:t>können</a:t>
            </a:r>
            <a:r>
              <a:rPr lang="en-GB" sz="2100" dirty="0" smtClean="0">
                <a:latin typeface="+mj-lt"/>
              </a:rPr>
              <a:t> </a:t>
            </a:r>
            <a:r>
              <a:rPr lang="en-GB" sz="2100" dirty="0" err="1" smtClean="0">
                <a:latin typeface="+mj-lt"/>
              </a:rPr>
              <a:t>Selbstregulierung</a:t>
            </a:r>
            <a:r>
              <a:rPr lang="en-GB" sz="2100" dirty="0" smtClean="0">
                <a:latin typeface="+mj-lt"/>
              </a:rPr>
              <a:t> und </a:t>
            </a:r>
            <a:r>
              <a:rPr lang="en-GB" sz="2100" dirty="0" err="1" smtClean="0">
                <a:latin typeface="+mj-lt"/>
              </a:rPr>
              <a:t>Verhaltenskodizes</a:t>
            </a:r>
            <a:r>
              <a:rPr lang="en-GB" sz="2100" dirty="0" smtClean="0">
                <a:latin typeface="+mj-lt"/>
              </a:rPr>
              <a:t> </a:t>
            </a:r>
            <a:r>
              <a:rPr lang="en-GB" sz="2100" dirty="0" err="1" smtClean="0">
                <a:latin typeface="+mj-lt"/>
              </a:rPr>
              <a:t>zu</a:t>
            </a:r>
            <a:r>
              <a:rPr lang="en-GB" sz="2100" dirty="0" smtClean="0">
                <a:latin typeface="+mj-lt"/>
              </a:rPr>
              <a:t> </a:t>
            </a:r>
            <a:r>
              <a:rPr lang="en-GB" sz="2100" dirty="0" err="1" smtClean="0">
                <a:latin typeface="+mj-lt"/>
              </a:rPr>
              <a:t>Wettbewerbsnachteilen</a:t>
            </a:r>
            <a:r>
              <a:rPr lang="en-GB" sz="2100" dirty="0" smtClean="0">
                <a:latin typeface="+mj-lt"/>
              </a:rPr>
              <a:t> und </a:t>
            </a:r>
            <a:r>
              <a:rPr lang="en-GB" sz="2100" dirty="0" err="1" smtClean="0">
                <a:latin typeface="+mj-lt"/>
              </a:rPr>
              <a:t>geringer</a:t>
            </a:r>
            <a:r>
              <a:rPr lang="en-GB" sz="2100" dirty="0" smtClean="0">
                <a:latin typeface="+mj-lt"/>
              </a:rPr>
              <a:t> </a:t>
            </a:r>
            <a:r>
              <a:rPr lang="en-GB" sz="2100" dirty="0" err="1" smtClean="0">
                <a:latin typeface="+mj-lt"/>
              </a:rPr>
              <a:t>Wirksamkeit</a:t>
            </a:r>
            <a:r>
              <a:rPr lang="en-GB" sz="2100" dirty="0" smtClean="0">
                <a:latin typeface="+mj-lt"/>
              </a:rPr>
              <a:t> </a:t>
            </a:r>
            <a:r>
              <a:rPr lang="en-GB" sz="2100" dirty="0" err="1" smtClean="0">
                <a:latin typeface="+mj-lt"/>
              </a:rPr>
              <a:t>führen</a:t>
            </a:r>
            <a:endParaRPr lang="en-GB" sz="2100" dirty="0" smtClean="0">
              <a:latin typeface="+mj-lt"/>
            </a:endParaRPr>
          </a:p>
          <a:p>
            <a:pPr marL="285750" lvl="1">
              <a:spcAft>
                <a:spcPts val="600"/>
              </a:spcAft>
              <a:buClrTx/>
              <a:buFont typeface="Arial" pitchFamily="34" charset="0"/>
              <a:buChar char="•"/>
              <a:tabLst>
                <a:tab pos="801688" algn="l"/>
              </a:tabLst>
            </a:pPr>
            <a:r>
              <a:rPr lang="en-GB" sz="2100" dirty="0" smtClean="0">
                <a:latin typeface="+mj-lt"/>
              </a:rPr>
              <a:t>Good Governance </a:t>
            </a:r>
            <a:r>
              <a:rPr lang="en-GB" sz="2100" dirty="0" err="1" smtClean="0">
                <a:latin typeface="+mj-lt"/>
              </a:rPr>
              <a:t>als</a:t>
            </a:r>
            <a:r>
              <a:rPr lang="en-GB" sz="2100" dirty="0" smtClean="0">
                <a:latin typeface="+mj-lt"/>
              </a:rPr>
              <a:t> </a:t>
            </a:r>
            <a:r>
              <a:rPr lang="en-GB" sz="2100" dirty="0" err="1" smtClean="0">
                <a:latin typeface="+mj-lt"/>
              </a:rPr>
              <a:t>Bestimmungsgröße</a:t>
            </a:r>
            <a:r>
              <a:rPr lang="en-GB" sz="2100" dirty="0" smtClean="0">
                <a:latin typeface="+mj-lt"/>
              </a:rPr>
              <a:t> von </a:t>
            </a:r>
            <a:r>
              <a:rPr lang="en-GB" sz="2100" dirty="0" err="1" smtClean="0">
                <a:latin typeface="+mj-lt"/>
              </a:rPr>
              <a:t>Anwendungsbereich</a:t>
            </a:r>
            <a:r>
              <a:rPr lang="en-GB" sz="2100" dirty="0" smtClean="0">
                <a:latin typeface="+mj-lt"/>
              </a:rPr>
              <a:t> und </a:t>
            </a:r>
            <a:r>
              <a:rPr lang="en-GB" sz="2100" dirty="0" err="1" smtClean="0">
                <a:latin typeface="+mj-lt"/>
              </a:rPr>
              <a:t>Erfolg</a:t>
            </a:r>
            <a:r>
              <a:rPr lang="en-GB" sz="2100" dirty="0" smtClean="0">
                <a:latin typeface="+mj-lt"/>
              </a:rPr>
              <a:t> von CSR</a:t>
            </a:r>
            <a:endParaRPr lang="en-US" sz="2100" dirty="0" smtClean="0">
              <a:latin typeface="+mj-lt"/>
            </a:endParaRPr>
          </a:p>
          <a:p>
            <a:pPr marL="269875" indent="-269875">
              <a:spcAft>
                <a:spcPts val="600"/>
              </a:spcAft>
              <a:defRPr/>
            </a:pPr>
            <a:endParaRPr lang="en-US" sz="1800" dirty="0" smtClean="0">
              <a:latin typeface="+mj-lt"/>
            </a:endParaRPr>
          </a:p>
        </p:txBody>
      </p:sp>
      <p:sp>
        <p:nvSpPr>
          <p:cNvPr id="11267" name="Rectangle 3"/>
          <p:cNvSpPr>
            <a:spLocks noGrp="1" noChangeArrowheads="1"/>
          </p:cNvSpPr>
          <p:nvPr>
            <p:ph type="title"/>
          </p:nvPr>
        </p:nvSpPr>
        <p:spPr>
          <a:noFill/>
        </p:spPr>
        <p:txBody>
          <a:bodyPr>
            <a:normAutofit/>
          </a:bodyPr>
          <a:lstStyle/>
          <a:p>
            <a:pPr marL="514350" indent="-514350"/>
            <a:r>
              <a:rPr lang="de-DE" sz="2800" dirty="0" smtClean="0"/>
              <a:t>CSR: Herausforderungen</a:t>
            </a:r>
            <a:endParaRPr lang="en-US" sz="2800" dirty="0" smtClean="0"/>
          </a:p>
        </p:txBody>
      </p:sp>
    </p:spTree>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8" y="1406525"/>
            <a:ext cx="5076825"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5F5F5F"/>
                </a:solidFill>
                <a:miter lim="800000"/>
                <a:headEnd/>
                <a:tailEnd/>
              </a14:hiddenLine>
            </a:ext>
          </a:extLst>
        </p:spPr>
      </p:pic>
      <p:pic>
        <p:nvPicPr>
          <p:cNvPr id="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4550" y="1409700"/>
            <a:ext cx="2705100" cy="381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5F5F5F"/>
                </a:solidFill>
                <a:miter lim="800000"/>
                <a:headEnd/>
                <a:tailEnd/>
              </a14:hiddenLine>
            </a:ext>
          </a:extLst>
        </p:spPr>
      </p:pic>
      <p:sp>
        <p:nvSpPr>
          <p:cNvPr id="6" name="Textfeld 5"/>
          <p:cNvSpPr txBox="1">
            <a:spLocks noChangeArrowheads="1"/>
          </p:cNvSpPr>
          <p:nvPr/>
        </p:nvSpPr>
        <p:spPr bwMode="auto">
          <a:xfrm>
            <a:off x="933450" y="5676900"/>
            <a:ext cx="7259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100">
                <a:solidFill>
                  <a:schemeClr val="tx1"/>
                </a:solidFill>
                <a:latin typeface="Frutiger 45 Light" pitchFamily="50" charset="0"/>
              </a:defRPr>
            </a:lvl1pPr>
            <a:lvl2pPr marL="742950" indent="-285750" algn="l" eaLnBrk="0" hangingPunct="0">
              <a:spcBef>
                <a:spcPct val="20000"/>
              </a:spcBef>
              <a:buChar char="–"/>
              <a:defRPr sz="2800">
                <a:solidFill>
                  <a:schemeClr val="tx1"/>
                </a:solidFill>
                <a:latin typeface="Frutiger 45 Light" pitchFamily="50" charset="0"/>
              </a:defRPr>
            </a:lvl2pPr>
            <a:lvl3pPr marL="1143000" indent="-228600" algn="l" eaLnBrk="0" hangingPunct="0">
              <a:spcBef>
                <a:spcPct val="20000"/>
              </a:spcBef>
              <a:buChar char="•"/>
              <a:defRPr sz="1500">
                <a:solidFill>
                  <a:schemeClr val="tx1"/>
                </a:solidFill>
                <a:latin typeface="Frutiger 45 Light" pitchFamily="50" charset="0"/>
              </a:defRPr>
            </a:lvl3pPr>
            <a:lvl4pPr marL="1600200" indent="-228600" algn="l" eaLnBrk="0" hangingPunct="0">
              <a:spcBef>
                <a:spcPct val="20000"/>
              </a:spcBef>
              <a:buChar char="–"/>
              <a:defRPr sz="1500">
                <a:solidFill>
                  <a:schemeClr val="tx1"/>
                </a:solidFill>
                <a:latin typeface="Frutiger 45 Light" pitchFamily="50" charset="0"/>
              </a:defRPr>
            </a:lvl4pPr>
            <a:lvl5pPr marL="2057400" indent="-228600" algn="l" eaLnBrk="0" hangingPunct="0">
              <a:spcBef>
                <a:spcPct val="20000"/>
              </a:spcBef>
              <a:buChar char="»"/>
              <a:defRPr sz="1500">
                <a:solidFill>
                  <a:schemeClr val="tx1"/>
                </a:solidFill>
                <a:latin typeface="Frutiger 45 Light" pitchFamily="50" charset="0"/>
              </a:defRPr>
            </a:lvl5pPr>
            <a:lvl6pPr marL="2514600" indent="-228600" eaLnBrk="0" fontAlgn="base" hangingPunct="0">
              <a:spcBef>
                <a:spcPct val="20000"/>
              </a:spcBef>
              <a:spcAft>
                <a:spcPct val="0"/>
              </a:spcAft>
              <a:buChar char="»"/>
              <a:defRPr sz="1500">
                <a:solidFill>
                  <a:schemeClr val="tx1"/>
                </a:solidFill>
                <a:latin typeface="Frutiger 45 Light" pitchFamily="50" charset="0"/>
              </a:defRPr>
            </a:lvl6pPr>
            <a:lvl7pPr marL="2971800" indent="-228600" eaLnBrk="0" fontAlgn="base" hangingPunct="0">
              <a:spcBef>
                <a:spcPct val="20000"/>
              </a:spcBef>
              <a:spcAft>
                <a:spcPct val="0"/>
              </a:spcAft>
              <a:buChar char="»"/>
              <a:defRPr sz="1500">
                <a:solidFill>
                  <a:schemeClr val="tx1"/>
                </a:solidFill>
                <a:latin typeface="Frutiger 45 Light" pitchFamily="50" charset="0"/>
              </a:defRPr>
            </a:lvl7pPr>
            <a:lvl8pPr marL="3429000" indent="-228600" eaLnBrk="0" fontAlgn="base" hangingPunct="0">
              <a:spcBef>
                <a:spcPct val="20000"/>
              </a:spcBef>
              <a:spcAft>
                <a:spcPct val="0"/>
              </a:spcAft>
              <a:buChar char="»"/>
              <a:defRPr sz="1500">
                <a:solidFill>
                  <a:schemeClr val="tx1"/>
                </a:solidFill>
                <a:latin typeface="Frutiger 45 Light" pitchFamily="50" charset="0"/>
              </a:defRPr>
            </a:lvl8pPr>
            <a:lvl9pPr marL="3886200" indent="-228600" eaLnBrk="0" fontAlgn="base" hangingPunct="0">
              <a:spcBef>
                <a:spcPct val="20000"/>
              </a:spcBef>
              <a:spcAft>
                <a:spcPct val="0"/>
              </a:spcAft>
              <a:buChar char="»"/>
              <a:defRPr sz="1500">
                <a:solidFill>
                  <a:schemeClr val="tx1"/>
                </a:solidFill>
                <a:latin typeface="Frutiger 45 Light" pitchFamily="50" charset="0"/>
              </a:defRPr>
            </a:lvl9pPr>
          </a:lstStyle>
          <a:p>
            <a:pPr algn="ctr" eaLnBrk="1" hangingPunct="1">
              <a:spcBef>
                <a:spcPct val="0"/>
              </a:spcBef>
              <a:buFontTx/>
              <a:buNone/>
            </a:pPr>
            <a:r>
              <a:rPr lang="de-DE" altLang="de-DE" sz="1200" b="0">
                <a:latin typeface="B Frutiger Bold" charset="0"/>
              </a:rPr>
              <a:t>The UN Global Compact-Accenture Study on Sustainability 2013: Architects of a Better World, New York</a:t>
            </a:r>
          </a:p>
        </p:txBody>
      </p:sp>
      <p:sp>
        <p:nvSpPr>
          <p:cNvPr id="7" name="Rectangle 3"/>
          <p:cNvSpPr>
            <a:spLocks noGrp="1" noChangeArrowheads="1"/>
          </p:cNvSpPr>
          <p:nvPr>
            <p:ph type="title"/>
          </p:nvPr>
        </p:nvSpPr>
        <p:spPr>
          <a:noFill/>
        </p:spPr>
        <p:txBody>
          <a:bodyPr>
            <a:normAutofit/>
          </a:bodyPr>
          <a:lstStyle/>
          <a:p>
            <a:pPr marL="514350" indent="-514350"/>
            <a:r>
              <a:rPr lang="de-DE" sz="2800" dirty="0" smtClean="0"/>
              <a:t>CSR: Herausforderungen</a:t>
            </a:r>
            <a:endParaRPr lang="en-US" sz="2800" dirty="0" smtClean="0"/>
          </a:p>
        </p:txBody>
      </p:sp>
    </p:spTree>
    <p:extLst>
      <p:ext uri="{BB962C8B-B14F-4D97-AF65-F5344CB8AC3E}">
        <p14:creationId xmlns:p14="http://schemas.microsoft.com/office/powerpoint/2010/main" val="138479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490" y="1438423"/>
            <a:ext cx="2508250" cy="373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5F5F5F"/>
                </a:solidFill>
                <a:miter lim="800000"/>
                <a:headEnd/>
                <a:tailEnd/>
              </a14:hiddenLine>
            </a:ext>
          </a:extLst>
        </p:spPr>
      </p:pic>
      <p:sp>
        <p:nvSpPr>
          <p:cNvPr id="8" name="Textfeld 7"/>
          <p:cNvSpPr txBox="1">
            <a:spLocks noChangeArrowheads="1"/>
          </p:cNvSpPr>
          <p:nvPr/>
        </p:nvSpPr>
        <p:spPr bwMode="auto">
          <a:xfrm>
            <a:off x="4936803" y="2887811"/>
            <a:ext cx="24145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100">
                <a:solidFill>
                  <a:schemeClr val="tx1"/>
                </a:solidFill>
                <a:latin typeface="Frutiger 45 Light" pitchFamily="50" charset="0"/>
              </a:defRPr>
            </a:lvl1pPr>
            <a:lvl2pPr marL="742950" indent="-285750" algn="l" eaLnBrk="0" hangingPunct="0">
              <a:spcBef>
                <a:spcPct val="20000"/>
              </a:spcBef>
              <a:buChar char="–"/>
              <a:defRPr sz="2800">
                <a:solidFill>
                  <a:schemeClr val="tx1"/>
                </a:solidFill>
                <a:latin typeface="Frutiger 45 Light" pitchFamily="50" charset="0"/>
              </a:defRPr>
            </a:lvl2pPr>
            <a:lvl3pPr marL="1143000" indent="-228600" algn="l" eaLnBrk="0" hangingPunct="0">
              <a:spcBef>
                <a:spcPct val="20000"/>
              </a:spcBef>
              <a:buChar char="•"/>
              <a:defRPr sz="1500">
                <a:solidFill>
                  <a:schemeClr val="tx1"/>
                </a:solidFill>
                <a:latin typeface="Frutiger 45 Light" pitchFamily="50" charset="0"/>
              </a:defRPr>
            </a:lvl3pPr>
            <a:lvl4pPr marL="1600200" indent="-228600" algn="l" eaLnBrk="0" hangingPunct="0">
              <a:spcBef>
                <a:spcPct val="20000"/>
              </a:spcBef>
              <a:buChar char="–"/>
              <a:defRPr sz="1500">
                <a:solidFill>
                  <a:schemeClr val="tx1"/>
                </a:solidFill>
                <a:latin typeface="Frutiger 45 Light" pitchFamily="50" charset="0"/>
              </a:defRPr>
            </a:lvl4pPr>
            <a:lvl5pPr marL="2057400" indent="-228600" algn="l" eaLnBrk="0" hangingPunct="0">
              <a:spcBef>
                <a:spcPct val="20000"/>
              </a:spcBef>
              <a:buChar char="»"/>
              <a:defRPr sz="1500">
                <a:solidFill>
                  <a:schemeClr val="tx1"/>
                </a:solidFill>
                <a:latin typeface="Frutiger 45 Light" pitchFamily="50" charset="0"/>
              </a:defRPr>
            </a:lvl5pPr>
            <a:lvl6pPr marL="2514600" indent="-228600" eaLnBrk="0" fontAlgn="base" hangingPunct="0">
              <a:spcBef>
                <a:spcPct val="20000"/>
              </a:spcBef>
              <a:spcAft>
                <a:spcPct val="0"/>
              </a:spcAft>
              <a:buChar char="»"/>
              <a:defRPr sz="1500">
                <a:solidFill>
                  <a:schemeClr val="tx1"/>
                </a:solidFill>
                <a:latin typeface="Frutiger 45 Light" pitchFamily="50" charset="0"/>
              </a:defRPr>
            </a:lvl6pPr>
            <a:lvl7pPr marL="2971800" indent="-228600" eaLnBrk="0" fontAlgn="base" hangingPunct="0">
              <a:spcBef>
                <a:spcPct val="20000"/>
              </a:spcBef>
              <a:spcAft>
                <a:spcPct val="0"/>
              </a:spcAft>
              <a:buChar char="»"/>
              <a:defRPr sz="1500">
                <a:solidFill>
                  <a:schemeClr val="tx1"/>
                </a:solidFill>
                <a:latin typeface="Frutiger 45 Light" pitchFamily="50" charset="0"/>
              </a:defRPr>
            </a:lvl7pPr>
            <a:lvl8pPr marL="3429000" indent="-228600" eaLnBrk="0" fontAlgn="base" hangingPunct="0">
              <a:spcBef>
                <a:spcPct val="20000"/>
              </a:spcBef>
              <a:spcAft>
                <a:spcPct val="0"/>
              </a:spcAft>
              <a:buChar char="»"/>
              <a:defRPr sz="1500">
                <a:solidFill>
                  <a:schemeClr val="tx1"/>
                </a:solidFill>
                <a:latin typeface="Frutiger 45 Light" pitchFamily="50" charset="0"/>
              </a:defRPr>
            </a:lvl8pPr>
            <a:lvl9pPr marL="3886200" indent="-228600" eaLnBrk="0" fontAlgn="base" hangingPunct="0">
              <a:spcBef>
                <a:spcPct val="20000"/>
              </a:spcBef>
              <a:spcAft>
                <a:spcPct val="0"/>
              </a:spcAft>
              <a:buChar char="»"/>
              <a:defRPr sz="1500">
                <a:solidFill>
                  <a:schemeClr val="tx1"/>
                </a:solidFill>
                <a:latin typeface="Frutiger 45 Light" pitchFamily="50" charset="0"/>
              </a:defRPr>
            </a:lvl9pPr>
          </a:lstStyle>
          <a:p>
            <a:pPr algn="ctr" eaLnBrk="1" hangingPunct="1">
              <a:spcBef>
                <a:spcPct val="0"/>
              </a:spcBef>
              <a:buFontTx/>
              <a:buNone/>
            </a:pPr>
            <a:r>
              <a:rPr lang="de-DE" altLang="de-DE" sz="1200" b="0">
                <a:latin typeface="B Frutiger Bold" charset="0"/>
              </a:rPr>
              <a:t>The UN Global Compact-Accenture Study on Sustainability 2013: Architects of a Better World, New York</a:t>
            </a:r>
          </a:p>
        </p:txBody>
      </p:sp>
      <p:sp>
        <p:nvSpPr>
          <p:cNvPr id="9" name="Rechteck 8"/>
          <p:cNvSpPr>
            <a:spLocks noChangeArrowheads="1"/>
          </p:cNvSpPr>
          <p:nvPr/>
        </p:nvSpPr>
        <p:spPr bwMode="auto">
          <a:xfrm>
            <a:off x="323528" y="5530998"/>
            <a:ext cx="70278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bg1"/>
                </a:solidFill>
                <a:latin typeface="B Frutiger Bold" charset="0"/>
              </a:defRPr>
            </a:lvl1pPr>
            <a:lvl2pPr marL="742950" indent="-285750" eaLnBrk="0" hangingPunct="0">
              <a:defRPr b="1">
                <a:solidFill>
                  <a:schemeClr val="bg1"/>
                </a:solidFill>
                <a:latin typeface="B Frutiger Bold" charset="0"/>
              </a:defRPr>
            </a:lvl2pPr>
            <a:lvl3pPr marL="1143000" indent="-228600" eaLnBrk="0" hangingPunct="0">
              <a:defRPr b="1">
                <a:solidFill>
                  <a:schemeClr val="bg1"/>
                </a:solidFill>
                <a:latin typeface="B Frutiger Bold" charset="0"/>
              </a:defRPr>
            </a:lvl3pPr>
            <a:lvl4pPr marL="1600200" indent="-228600" eaLnBrk="0" hangingPunct="0">
              <a:defRPr b="1">
                <a:solidFill>
                  <a:schemeClr val="bg1"/>
                </a:solidFill>
                <a:latin typeface="B Frutiger Bold" charset="0"/>
              </a:defRPr>
            </a:lvl4pPr>
            <a:lvl5pPr marL="2057400" indent="-228600" eaLnBrk="0" hangingPunct="0">
              <a:defRPr b="1">
                <a:solidFill>
                  <a:schemeClr val="bg1"/>
                </a:solidFill>
                <a:latin typeface="B Frutiger Bold" charset="0"/>
              </a:defRPr>
            </a:lvl5pPr>
            <a:lvl6pPr marL="2514600" indent="-228600" algn="ctr" eaLnBrk="0" fontAlgn="base" hangingPunct="0">
              <a:spcBef>
                <a:spcPct val="0"/>
              </a:spcBef>
              <a:spcAft>
                <a:spcPct val="0"/>
              </a:spcAft>
              <a:defRPr b="1">
                <a:solidFill>
                  <a:schemeClr val="bg1"/>
                </a:solidFill>
                <a:latin typeface="B Frutiger Bold" charset="0"/>
              </a:defRPr>
            </a:lvl6pPr>
            <a:lvl7pPr marL="2971800" indent="-228600" algn="ctr" eaLnBrk="0" fontAlgn="base" hangingPunct="0">
              <a:spcBef>
                <a:spcPct val="0"/>
              </a:spcBef>
              <a:spcAft>
                <a:spcPct val="0"/>
              </a:spcAft>
              <a:defRPr b="1">
                <a:solidFill>
                  <a:schemeClr val="bg1"/>
                </a:solidFill>
                <a:latin typeface="B Frutiger Bold" charset="0"/>
              </a:defRPr>
            </a:lvl7pPr>
            <a:lvl8pPr marL="3429000" indent="-228600" algn="ctr" eaLnBrk="0" fontAlgn="base" hangingPunct="0">
              <a:spcBef>
                <a:spcPct val="0"/>
              </a:spcBef>
              <a:spcAft>
                <a:spcPct val="0"/>
              </a:spcAft>
              <a:defRPr b="1">
                <a:solidFill>
                  <a:schemeClr val="bg1"/>
                </a:solidFill>
                <a:latin typeface="B Frutiger Bold" charset="0"/>
              </a:defRPr>
            </a:lvl8pPr>
            <a:lvl9pPr marL="3886200" indent="-228600" algn="ctr" eaLnBrk="0" fontAlgn="base" hangingPunct="0">
              <a:spcBef>
                <a:spcPct val="0"/>
              </a:spcBef>
              <a:spcAft>
                <a:spcPct val="0"/>
              </a:spcAft>
              <a:defRPr b="1">
                <a:solidFill>
                  <a:schemeClr val="bg1"/>
                </a:solidFill>
                <a:latin typeface="B Frutiger Bold" charset="0"/>
              </a:defRPr>
            </a:lvl9pPr>
          </a:lstStyle>
          <a:p>
            <a:pPr marL="285750" lvl="1">
              <a:buClrTx/>
              <a:buFont typeface="Arial" pitchFamily="34" charset="0"/>
              <a:buChar char="•"/>
              <a:tabLst>
                <a:tab pos="801688" algn="l"/>
              </a:tabLst>
            </a:pPr>
            <a:r>
              <a:rPr lang="en-US" sz="2100" dirty="0" err="1">
                <a:solidFill>
                  <a:srgbClr val="0070C0"/>
                </a:solidFill>
              </a:rPr>
              <a:t>Verantwortliche</a:t>
            </a:r>
            <a:r>
              <a:rPr lang="en-US" sz="2100" dirty="0">
                <a:solidFill>
                  <a:srgbClr val="0070C0"/>
                </a:solidFill>
              </a:rPr>
              <a:t> </a:t>
            </a:r>
            <a:r>
              <a:rPr lang="en-US" sz="2100" dirty="0" err="1">
                <a:solidFill>
                  <a:srgbClr val="0070C0"/>
                </a:solidFill>
              </a:rPr>
              <a:t>Mangementausbildung</a:t>
            </a:r>
            <a:r>
              <a:rPr lang="en-US" sz="2100" dirty="0">
                <a:solidFill>
                  <a:srgbClr val="0070C0"/>
                </a:solidFill>
              </a:rPr>
              <a:t>? Responsible Management Education?</a:t>
            </a:r>
          </a:p>
        </p:txBody>
      </p:sp>
      <p:sp>
        <p:nvSpPr>
          <p:cNvPr id="10" name="Rectangle 3"/>
          <p:cNvSpPr>
            <a:spLocks noGrp="1" noChangeArrowheads="1"/>
          </p:cNvSpPr>
          <p:nvPr>
            <p:ph type="title"/>
          </p:nvPr>
        </p:nvSpPr>
        <p:spPr>
          <a:noFill/>
        </p:spPr>
        <p:txBody>
          <a:bodyPr>
            <a:normAutofit/>
          </a:bodyPr>
          <a:lstStyle/>
          <a:p>
            <a:pPr marL="514350" indent="-514350"/>
            <a:r>
              <a:rPr lang="de-DE" sz="2800" dirty="0" smtClean="0"/>
              <a:t>CSR: Herausforderungen</a:t>
            </a:r>
            <a:endParaRPr lang="en-US" sz="2800" dirty="0" smtClean="0"/>
          </a:p>
        </p:txBody>
      </p:sp>
    </p:spTree>
    <p:extLst>
      <p:ext uri="{BB962C8B-B14F-4D97-AF65-F5344CB8AC3E}">
        <p14:creationId xmlns:p14="http://schemas.microsoft.com/office/powerpoint/2010/main" val="68924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
          </p:nvPr>
        </p:nvSpPr>
        <p:spPr>
          <a:xfrm>
            <a:off x="457200" y="1268760"/>
            <a:ext cx="8291264" cy="4888200"/>
          </a:xfrm>
        </p:spPr>
        <p:txBody>
          <a:bodyPr>
            <a:noAutofit/>
          </a:bodyPr>
          <a:lstStyle/>
          <a:p>
            <a:pPr>
              <a:spcBef>
                <a:spcPts val="600"/>
              </a:spcBef>
              <a:spcAft>
                <a:spcPts val="600"/>
              </a:spcAft>
              <a:defRPr/>
            </a:pPr>
            <a:r>
              <a:rPr lang="de-DE" sz="2100" dirty="0"/>
              <a:t>Was ist der Global Compact?</a:t>
            </a:r>
          </a:p>
          <a:p>
            <a:pPr>
              <a:spcBef>
                <a:spcPts val="600"/>
              </a:spcBef>
              <a:spcAft>
                <a:spcPts val="600"/>
              </a:spcAft>
              <a:defRPr/>
            </a:pPr>
            <a:r>
              <a:rPr lang="en-US" sz="2100" dirty="0" smtClean="0"/>
              <a:t>The </a:t>
            </a:r>
            <a:r>
              <a:rPr lang="en-US" sz="2100" dirty="0"/>
              <a:t>UN Global Compact asks companies to embrace, support and enact, within their sphere of influence, a set of core values in the areas of human rights, </a:t>
            </a:r>
            <a:r>
              <a:rPr lang="en-US" sz="2100" dirty="0" smtClean="0"/>
              <a:t>labor </a:t>
            </a:r>
            <a:r>
              <a:rPr lang="en-US" sz="2100" dirty="0"/>
              <a:t>standards, the environment and </a:t>
            </a:r>
            <a:r>
              <a:rPr lang="en-US" sz="2100" dirty="0" smtClean="0"/>
              <a:t>anti-corruption:</a:t>
            </a:r>
          </a:p>
          <a:p>
            <a:pPr>
              <a:spcBef>
                <a:spcPts val="600"/>
              </a:spcBef>
              <a:spcAft>
                <a:spcPts val="600"/>
              </a:spcAft>
              <a:buNone/>
              <a:defRPr/>
            </a:pPr>
            <a:r>
              <a:rPr lang="en-US" sz="2100" dirty="0" smtClean="0">
                <a:solidFill>
                  <a:srgbClr val="00B050"/>
                </a:solidFill>
                <a:hlinkClick r:id="rId2"/>
              </a:rPr>
              <a:t>Human </a:t>
            </a:r>
            <a:r>
              <a:rPr lang="en-US" sz="2100" dirty="0">
                <a:solidFill>
                  <a:srgbClr val="00B050"/>
                </a:solidFill>
                <a:hlinkClick r:id="rId2"/>
              </a:rPr>
              <a:t>Rights</a:t>
            </a:r>
            <a:endParaRPr lang="en-US" sz="2100" dirty="0">
              <a:solidFill>
                <a:srgbClr val="00B050"/>
              </a:solidFill>
            </a:endParaRPr>
          </a:p>
          <a:p>
            <a:pPr>
              <a:spcBef>
                <a:spcPts val="600"/>
              </a:spcBef>
              <a:spcAft>
                <a:spcPts val="600"/>
              </a:spcAft>
              <a:buClr>
                <a:schemeClr val="tx1"/>
              </a:buClr>
              <a:defRPr/>
            </a:pPr>
            <a:r>
              <a:rPr lang="en-US" sz="2100" dirty="0">
                <a:solidFill>
                  <a:srgbClr val="00B050"/>
                </a:solidFill>
                <a:hlinkClick r:id="rId3"/>
              </a:rPr>
              <a:t>Principle 1</a:t>
            </a:r>
            <a:r>
              <a:rPr lang="en-US" sz="2100" dirty="0">
                <a:solidFill>
                  <a:srgbClr val="00B050"/>
                </a:solidFill>
              </a:rPr>
              <a:t>: </a:t>
            </a:r>
            <a:r>
              <a:rPr lang="en-US" sz="2100" dirty="0"/>
              <a:t>Businesses should support and respect the protection of internationally proclaimed human rights; and</a:t>
            </a:r>
          </a:p>
          <a:p>
            <a:pPr>
              <a:spcBef>
                <a:spcPts val="600"/>
              </a:spcBef>
              <a:spcAft>
                <a:spcPts val="600"/>
              </a:spcAft>
              <a:defRPr/>
            </a:pPr>
            <a:r>
              <a:rPr lang="en-US" sz="2100" dirty="0">
                <a:hlinkClick r:id="rId4"/>
              </a:rPr>
              <a:t>Principle 2:</a:t>
            </a:r>
            <a:r>
              <a:rPr lang="en-US" sz="2100" dirty="0"/>
              <a:t> make sure that they are not complicit in human rights abuses.  </a:t>
            </a:r>
            <a:endParaRPr lang="en-US" sz="2100" dirty="0">
              <a:hlinkClick r:id="rId5"/>
            </a:endParaRPr>
          </a:p>
        </p:txBody>
      </p:sp>
      <p:sp>
        <p:nvSpPr>
          <p:cNvPr id="4" name="Titel 3"/>
          <p:cNvSpPr>
            <a:spLocks noGrp="1"/>
          </p:cNvSpPr>
          <p:nvPr>
            <p:ph type="title"/>
          </p:nvPr>
        </p:nvSpPr>
        <p:spPr/>
        <p:txBody>
          <a:bodyPr/>
          <a:lstStyle/>
          <a:p>
            <a:r>
              <a:rPr lang="de-DE" dirty="0" smtClean="0"/>
              <a:t>PROMOS und PRME</a:t>
            </a:r>
            <a:endParaRPr lang="de-DE" dirty="0"/>
          </a:p>
        </p:txBody>
      </p:sp>
    </p:spTree>
    <p:extLst>
      <p:ext uri="{BB962C8B-B14F-4D97-AF65-F5344CB8AC3E}">
        <p14:creationId xmlns:p14="http://schemas.microsoft.com/office/powerpoint/2010/main" val="270166360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
          </p:nvPr>
        </p:nvSpPr>
        <p:spPr>
          <a:xfrm>
            <a:off x="457200" y="1268760"/>
            <a:ext cx="8291264" cy="4888200"/>
          </a:xfrm>
        </p:spPr>
        <p:txBody>
          <a:bodyPr>
            <a:noAutofit/>
          </a:bodyPr>
          <a:lstStyle/>
          <a:p>
            <a:pPr>
              <a:spcBef>
                <a:spcPts val="600"/>
              </a:spcBef>
              <a:spcAft>
                <a:spcPts val="600"/>
              </a:spcAft>
              <a:buNone/>
              <a:defRPr/>
            </a:pPr>
            <a:r>
              <a:rPr lang="en-US" sz="2100" dirty="0" err="1" smtClean="0">
                <a:hlinkClick r:id="rId2"/>
              </a:rPr>
              <a:t>Labour</a:t>
            </a:r>
            <a:endParaRPr lang="en-US" sz="2100" dirty="0"/>
          </a:p>
          <a:p>
            <a:pPr>
              <a:spcBef>
                <a:spcPts val="600"/>
              </a:spcBef>
              <a:spcAft>
                <a:spcPts val="600"/>
              </a:spcAft>
              <a:defRPr/>
            </a:pPr>
            <a:r>
              <a:rPr lang="en-US" sz="2100" dirty="0">
                <a:hlinkClick r:id="rId3"/>
              </a:rPr>
              <a:t>Principle 3</a:t>
            </a:r>
            <a:r>
              <a:rPr lang="en-US" sz="2100" dirty="0"/>
              <a:t>: Businesses should uphold the freedom of association and the effective recognition of the right to collective bargaining;</a:t>
            </a:r>
          </a:p>
          <a:p>
            <a:pPr>
              <a:spcBef>
                <a:spcPts val="600"/>
              </a:spcBef>
              <a:spcAft>
                <a:spcPts val="600"/>
              </a:spcAft>
              <a:defRPr/>
            </a:pPr>
            <a:r>
              <a:rPr lang="en-US" sz="2100" dirty="0">
                <a:hlinkClick r:id="rId4"/>
              </a:rPr>
              <a:t>Principle 4</a:t>
            </a:r>
            <a:r>
              <a:rPr lang="en-US" sz="2100" dirty="0"/>
              <a:t>: the elimination of all forms of forced and compulsory labor;</a:t>
            </a:r>
          </a:p>
          <a:p>
            <a:pPr>
              <a:spcBef>
                <a:spcPts val="600"/>
              </a:spcBef>
              <a:spcAft>
                <a:spcPts val="600"/>
              </a:spcAft>
              <a:defRPr/>
            </a:pPr>
            <a:r>
              <a:rPr lang="en-US" sz="2100" dirty="0">
                <a:hlinkClick r:id="rId5"/>
              </a:rPr>
              <a:t>Principle 5</a:t>
            </a:r>
            <a:r>
              <a:rPr lang="en-US" sz="2100" dirty="0"/>
              <a:t>: the effective abolition of child labor; and</a:t>
            </a:r>
          </a:p>
          <a:p>
            <a:pPr>
              <a:spcBef>
                <a:spcPts val="600"/>
              </a:spcBef>
              <a:spcAft>
                <a:spcPts val="600"/>
              </a:spcAft>
              <a:defRPr/>
            </a:pPr>
            <a:r>
              <a:rPr lang="en-US" sz="2100" dirty="0">
                <a:hlinkClick r:id="rId6"/>
              </a:rPr>
              <a:t>Principle 6</a:t>
            </a:r>
            <a:r>
              <a:rPr lang="en-US" sz="2100" dirty="0"/>
              <a:t>: the elimination of discrimination in respect of employment and occupation. </a:t>
            </a:r>
            <a:endParaRPr lang="de-DE" sz="2100" dirty="0"/>
          </a:p>
        </p:txBody>
      </p:sp>
      <p:sp>
        <p:nvSpPr>
          <p:cNvPr id="4" name="Titel 3"/>
          <p:cNvSpPr>
            <a:spLocks noGrp="1"/>
          </p:cNvSpPr>
          <p:nvPr>
            <p:ph type="title"/>
          </p:nvPr>
        </p:nvSpPr>
        <p:spPr/>
        <p:txBody>
          <a:bodyPr/>
          <a:lstStyle/>
          <a:p>
            <a:r>
              <a:rPr lang="de-DE" dirty="0" smtClean="0"/>
              <a:t>PROMOS und PRME</a:t>
            </a:r>
            <a:endParaRPr lang="de-DE" dirty="0"/>
          </a:p>
        </p:txBody>
      </p:sp>
    </p:spTree>
    <p:extLst>
      <p:ext uri="{BB962C8B-B14F-4D97-AF65-F5344CB8AC3E}">
        <p14:creationId xmlns:p14="http://schemas.microsoft.com/office/powerpoint/2010/main" val="8634031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
          </p:nvPr>
        </p:nvSpPr>
        <p:spPr/>
        <p:txBody>
          <a:bodyPr/>
          <a:lstStyle/>
          <a:p>
            <a:pPr>
              <a:spcBef>
                <a:spcPts val="600"/>
              </a:spcBef>
              <a:spcAft>
                <a:spcPts val="600"/>
              </a:spcAft>
              <a:buNone/>
              <a:defRPr/>
            </a:pPr>
            <a:r>
              <a:rPr lang="en-US" sz="2100" dirty="0">
                <a:hlinkClick r:id="rId2"/>
              </a:rPr>
              <a:t>Environment</a:t>
            </a:r>
            <a:endParaRPr lang="en-US" sz="2100" dirty="0"/>
          </a:p>
          <a:p>
            <a:pPr>
              <a:spcBef>
                <a:spcPts val="600"/>
              </a:spcBef>
              <a:spcAft>
                <a:spcPts val="600"/>
              </a:spcAft>
              <a:defRPr/>
            </a:pPr>
            <a:r>
              <a:rPr lang="en-US" sz="2100" dirty="0">
                <a:hlinkClick r:id="rId3"/>
              </a:rPr>
              <a:t>Principle 7</a:t>
            </a:r>
            <a:r>
              <a:rPr lang="en-US" sz="2100" dirty="0"/>
              <a:t>: Businesses should support a precautionary approach to environmental challenges;</a:t>
            </a:r>
          </a:p>
          <a:p>
            <a:pPr>
              <a:spcBef>
                <a:spcPts val="600"/>
              </a:spcBef>
              <a:spcAft>
                <a:spcPts val="600"/>
              </a:spcAft>
              <a:defRPr/>
            </a:pPr>
            <a:r>
              <a:rPr lang="en-US" sz="2100" dirty="0">
                <a:hlinkClick r:id="rId4"/>
              </a:rPr>
              <a:t>Principle 8</a:t>
            </a:r>
            <a:r>
              <a:rPr lang="en-US" sz="2100" dirty="0"/>
              <a:t>: undertake initiatives to promote greater environmental responsibility; and</a:t>
            </a:r>
          </a:p>
          <a:p>
            <a:pPr>
              <a:spcBef>
                <a:spcPts val="600"/>
              </a:spcBef>
              <a:spcAft>
                <a:spcPts val="600"/>
              </a:spcAft>
              <a:defRPr/>
            </a:pPr>
            <a:r>
              <a:rPr lang="en-US" sz="2100" dirty="0">
                <a:hlinkClick r:id="rId5"/>
              </a:rPr>
              <a:t>Principle 9</a:t>
            </a:r>
            <a:r>
              <a:rPr lang="en-US" sz="2100" dirty="0"/>
              <a:t>: encourage the development and diffusion of environmentally friendly technologies.   </a:t>
            </a:r>
            <a:endParaRPr lang="en-US" sz="2100" dirty="0">
              <a:hlinkClick r:id="rId6"/>
            </a:endParaRPr>
          </a:p>
          <a:p>
            <a:pPr>
              <a:spcBef>
                <a:spcPts val="600"/>
              </a:spcBef>
              <a:spcAft>
                <a:spcPts val="600"/>
              </a:spcAft>
              <a:buNone/>
              <a:defRPr/>
            </a:pPr>
            <a:r>
              <a:rPr lang="en-US" sz="2100" dirty="0">
                <a:hlinkClick r:id="rId6"/>
              </a:rPr>
              <a:t>Anti-Corruption</a:t>
            </a:r>
            <a:endParaRPr lang="en-US" sz="2100" dirty="0"/>
          </a:p>
          <a:p>
            <a:pPr>
              <a:spcBef>
                <a:spcPts val="600"/>
              </a:spcBef>
              <a:spcAft>
                <a:spcPts val="600"/>
              </a:spcAft>
              <a:defRPr/>
            </a:pPr>
            <a:r>
              <a:rPr lang="en-US" sz="2100" dirty="0">
                <a:hlinkClick r:id="rId7"/>
              </a:rPr>
              <a:t>Principle 10</a:t>
            </a:r>
            <a:r>
              <a:rPr lang="en-US" sz="2100" dirty="0"/>
              <a:t>: Businesses should work against corruption in all its forms, including extortion and bribery. </a:t>
            </a:r>
          </a:p>
          <a:p>
            <a:endParaRPr lang="de-DE" dirty="0"/>
          </a:p>
        </p:txBody>
      </p:sp>
      <p:sp>
        <p:nvSpPr>
          <p:cNvPr id="4" name="Titel 3"/>
          <p:cNvSpPr>
            <a:spLocks noGrp="1"/>
          </p:cNvSpPr>
          <p:nvPr>
            <p:ph type="title"/>
          </p:nvPr>
        </p:nvSpPr>
        <p:spPr/>
        <p:txBody>
          <a:bodyPr/>
          <a:lstStyle/>
          <a:p>
            <a:r>
              <a:rPr lang="de-DE" dirty="0" smtClean="0"/>
              <a:t>PROMOS und PRME</a:t>
            </a:r>
            <a:endParaRPr lang="de-DE" dirty="0"/>
          </a:p>
        </p:txBody>
      </p:sp>
    </p:spTree>
    <p:extLst>
      <p:ext uri="{BB962C8B-B14F-4D97-AF65-F5344CB8AC3E}">
        <p14:creationId xmlns:p14="http://schemas.microsoft.com/office/powerpoint/2010/main" val="1149895163"/>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eH2MnTshM7OUlAigcfg77p"/>
</p:tagLst>
</file>

<file path=ppt/tags/tag2.xml><?xml version="1.0" encoding="utf-8"?>
<p:tagLst xmlns:a="http://schemas.openxmlformats.org/drawingml/2006/main" xmlns:r="http://schemas.openxmlformats.org/officeDocument/2006/relationships" xmlns:p="http://schemas.openxmlformats.org/presentationml/2006/main">
  <p:tag name="DVSHAPEID" val="SClvMKvqmbJKc1X5WijY6Y"/>
</p:tagLst>
</file>

<file path=ppt/tags/tag3.xml><?xml version="1.0" encoding="utf-8"?>
<p:tagLst xmlns:a="http://schemas.openxmlformats.org/drawingml/2006/main" xmlns:r="http://schemas.openxmlformats.org/officeDocument/2006/relationships" xmlns:p="http://schemas.openxmlformats.org/presentationml/2006/main">
  <p:tag name="DVSHAPEID" val="K3MOtQ5hBmsqqr7JS7sg6l"/>
</p:tagLst>
</file>

<file path=ppt/theme/theme1.xml><?xml version="1.0" encoding="utf-8"?>
<a:theme xmlns:a="http://schemas.openxmlformats.org/drawingml/2006/main" name="Larissa-Design">
  <a:themeElements>
    <a:clrScheme name="Graustuf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3781</Words>
  <Application>Microsoft Office PowerPoint</Application>
  <PresentationFormat>Bildschirmpräsentation (4:3)</PresentationFormat>
  <Paragraphs>468</Paragraphs>
  <Slides>66</Slides>
  <Notes>34</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66</vt:i4>
      </vt:variant>
    </vt:vector>
  </HeadingPairs>
  <TitlesOfParts>
    <vt:vector size="73" baseType="lpstr">
      <vt:lpstr>Arial</vt:lpstr>
      <vt:lpstr>B Frutiger Bold</vt:lpstr>
      <vt:lpstr>Calibri</vt:lpstr>
      <vt:lpstr>Times</vt:lpstr>
      <vt:lpstr>Times New Roman</vt:lpstr>
      <vt:lpstr>Wingdings</vt:lpstr>
      <vt:lpstr>Larissa-Design</vt:lpstr>
      <vt:lpstr>Fakultät W&amp;R: PROMOS Einführung 19. Juli 2021 </vt:lpstr>
      <vt:lpstr>Auslandsstudium: PROMOS-Stipendien</vt:lpstr>
      <vt:lpstr>Auslandsstudium: PROMOS-Stipendien</vt:lpstr>
      <vt:lpstr>PROMOS und PRME</vt:lpstr>
      <vt:lpstr>PROMOS und PRME</vt:lpstr>
      <vt:lpstr>PROMOS und PRME</vt:lpstr>
      <vt:lpstr>PROMOS und PRME</vt:lpstr>
      <vt:lpstr>PROMOS und PRME</vt:lpstr>
      <vt:lpstr>PROMOS und PRME</vt:lpstr>
      <vt:lpstr>PROMOS und PRME</vt:lpstr>
      <vt:lpstr>PROMOS und PRME</vt:lpstr>
      <vt:lpstr>PROMOS und PRME</vt:lpstr>
      <vt:lpstr>Verantwortlichkeiten für nachhaltige  Globalisierung</vt:lpstr>
      <vt:lpstr>Verantwortlichkeiten für nachhaltige  Globalisierung</vt:lpstr>
      <vt:lpstr>CSR: Kontroversen</vt:lpstr>
      <vt:lpstr>Unternehmensverantwortung:  Die traditionelle ökonomische Sicht</vt:lpstr>
      <vt:lpstr>Unternehmensverantwortung:  Die traditionelle ökonomische Sicht</vt:lpstr>
      <vt:lpstr>Unternehmensverantwortung:  Die traditionelle ökonomische Sicht</vt:lpstr>
      <vt:lpstr>Werte &amp; Verantwortung: die Perspektive der Nationalökonomik</vt:lpstr>
      <vt:lpstr>Unternehmensverantwortung:  Die traditionelle ökonomische Sicht</vt:lpstr>
      <vt:lpstr>Verantwortlichkeiten für nachhaltige  Globalisierung</vt:lpstr>
      <vt:lpstr>Verantwortlichkeiten für nachhaltige  Globalisierung</vt:lpstr>
      <vt:lpstr>Verantwortlichkeiten für nachhaltige  Globalisierung</vt:lpstr>
      <vt:lpstr>Verantwortlichkeiten für nachhaltige  Globalisierung</vt:lpstr>
      <vt:lpstr>Verantwortlichkeiten für nachhaltige  Globalisierung</vt:lpstr>
      <vt:lpstr>Verantwortlichkeiten für nachhaltige  Globalisierung</vt:lpstr>
      <vt:lpstr>Unternehmensverantwortung für  Nachhaltige Entwicklung?</vt:lpstr>
      <vt:lpstr>Verantwortlichkeiten für nachhaltige  Globalisierung</vt:lpstr>
      <vt:lpstr>Verantwortlichkeiten für nachhaltige  Globalisierung</vt:lpstr>
      <vt:lpstr>Verantwortlichkeiten für nachhaltige  Globalisierung</vt:lpstr>
      <vt:lpstr>Verantwortlichkeiten für nachhaltige  Globalisierung</vt:lpstr>
      <vt:lpstr>Verantwortlichkeiten für nachhaltige  Globalisierung</vt:lpstr>
      <vt:lpstr>Verantwortlichkeiten für nachhaltige  Globalisierung</vt:lpstr>
      <vt:lpstr>Verantwortlichkeiten für nachhaltige  Globalisierung</vt:lpstr>
      <vt:lpstr>Corporate Social Responsibility</vt:lpstr>
      <vt:lpstr>Gliederung </vt:lpstr>
      <vt:lpstr>Literatur</vt:lpstr>
      <vt:lpstr>Unternehmensverantwortung für nachhaltige Globalisierung</vt:lpstr>
      <vt:lpstr>Unternehmensverantwortung für nachhaltige Globalisierung</vt:lpstr>
      <vt:lpstr>Unternehmensverantwortung für nachhaltige Globalisierung</vt:lpstr>
      <vt:lpstr>CSR: Motive und Anreize</vt:lpstr>
      <vt:lpstr>CSR: Motive und Anreize</vt:lpstr>
      <vt:lpstr>CSR: Motive und Anreize</vt:lpstr>
      <vt:lpstr>CSR: Motive und Anreize</vt:lpstr>
      <vt:lpstr>CSR: Motive und Anreize</vt:lpstr>
      <vt:lpstr>CSR: Motive und Anreize</vt:lpstr>
      <vt:lpstr>CSR: Motive und Anreize</vt:lpstr>
      <vt:lpstr>CSR: Motive und Anreize</vt:lpstr>
      <vt:lpstr>CSR: Motive und Anreize</vt:lpstr>
      <vt:lpstr>CSR: Motive und Anreize</vt:lpstr>
      <vt:lpstr>CSR: Umsetzung im Unternehmen</vt:lpstr>
      <vt:lpstr>CSR: Umsetzung im Unternehmen</vt:lpstr>
      <vt:lpstr>CSR: Umsetzung im Unternehmen</vt:lpstr>
      <vt:lpstr>CSR: Umsetzung im Unternehmen</vt:lpstr>
      <vt:lpstr>CSR: Umsetzung im Unternehmen</vt:lpstr>
      <vt:lpstr>CSR: Umsetzung im Unternehmen</vt:lpstr>
      <vt:lpstr>CSR: Umsetzung im Unternehmen</vt:lpstr>
      <vt:lpstr>CSR: Umsetzung im Unternehmen</vt:lpstr>
      <vt:lpstr>CSR: Umsetzung im Unternehmen</vt:lpstr>
      <vt:lpstr>CSR: Umsetzung im Unternehmen</vt:lpstr>
      <vt:lpstr>CSR: Umsetzung im Unternehmen</vt:lpstr>
      <vt:lpstr>CSR: Herausforderungen</vt:lpstr>
      <vt:lpstr>CSR: Herausforderungen</vt:lpstr>
      <vt:lpstr>CSR: Herausforderungen</vt:lpstr>
      <vt:lpstr>CSR: Herausforderungen</vt:lpstr>
      <vt:lpstr>CSR: Herausforderungen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Anna</dc:creator>
  <cp:lastModifiedBy>Volkert, Jürgen</cp:lastModifiedBy>
  <cp:revision>86</cp:revision>
  <cp:lastPrinted>2019-10-18T07:47:50Z</cp:lastPrinted>
  <dcterms:created xsi:type="dcterms:W3CDTF">2012-02-15T19:09:37Z</dcterms:created>
  <dcterms:modified xsi:type="dcterms:W3CDTF">2021-07-16T09:30:34Z</dcterms:modified>
</cp:coreProperties>
</file>